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6858000" cx="9144000"/>
  <p:notesSz cx="6858000" cy="9144000"/>
  <p:embeddedFontLst>
    <p:embeddedFont>
      <p:font typeface="Quintessential"/>
      <p:regular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14" roundtripDataSignature="AMtx7mir9JruOuU+GXGv/0iIHS2Llt3V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customschemas.google.com/relationships/presentationmetadata" Target="metadata"/><Relationship Id="rId18" Type="http://schemas.openxmlformats.org/officeDocument/2006/relationships/slide" Target="slides/slide13.xml"/><Relationship Id="rId113" Type="http://schemas.openxmlformats.org/officeDocument/2006/relationships/font" Target="fonts/Quintessential-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6" name="Google Shape;976;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2" name="Google Shape;99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2" name="Google Shape;100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0" name="Google Shape;1010;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0" name="Google Shape;1020;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4" name="Google Shape;78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3" name="Google Shape;82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9" name="Google Shape;88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8" name="Google Shape;89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9" name="Google Shape;949;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7" name="Google Shape;95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1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1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11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7"/>
          <p:cNvSpPr/>
          <p:nvPr>
            <p:ph idx="2" type="pic"/>
          </p:nvPr>
        </p:nvSpPr>
        <p:spPr>
          <a:xfrm>
            <a:off x="1792288" y="612775"/>
            <a:ext cx="5486400" cy="4114800"/>
          </a:xfrm>
          <a:prstGeom prst="rect">
            <a:avLst/>
          </a:prstGeom>
          <a:noFill/>
          <a:ln>
            <a:noFill/>
          </a:ln>
        </p:spPr>
      </p:sp>
      <p:sp>
        <p:nvSpPr>
          <p:cNvPr id="68" name="Google Shape;68;p11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7.png"/><Relationship Id="rId4" Type="http://schemas.openxmlformats.org/officeDocument/2006/relationships/image" Target="../media/image123.png"/><Relationship Id="rId5" Type="http://schemas.openxmlformats.org/officeDocument/2006/relationships/image" Target="../media/image133.png"/><Relationship Id="rId6" Type="http://schemas.openxmlformats.org/officeDocument/2006/relationships/image" Target="../media/image13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31.png"/><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31.png"/><Relationship Id="rId7"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27.jpg"/><Relationship Id="rId6"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jpg"/><Relationship Id="rId4" Type="http://schemas.openxmlformats.org/officeDocument/2006/relationships/image" Target="../media/image58.png"/><Relationship Id="rId5"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9.png"/><Relationship Id="rId5" Type="http://schemas.openxmlformats.org/officeDocument/2006/relationships/hyperlink" Target="http://en.wikipedia.org/wiki/JPE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hyperlink" Target="https://en.wikipedia.org/wiki/Sombrero_fun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77.png"/><Relationship Id="rId5"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5.png"/><Relationship Id="rId4" Type="http://schemas.openxmlformats.org/officeDocument/2006/relationships/image" Target="../media/image90.png"/><Relationship Id="rId5"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hyperlink" Target="http://www.cse.yorku.ca/~kosta/CompVis_Notes/fourier_transform_Gaussian.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7.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8.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3.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3.png"/><Relationship Id="rId4" Type="http://schemas.openxmlformats.org/officeDocument/2006/relationships/image" Target="../media/image79.png"/><Relationship Id="rId5"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4.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9.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7.png"/><Relationship Id="rId4" Type="http://schemas.openxmlformats.org/officeDocument/2006/relationships/hyperlink" Target="http://www.robots.ox.ac.uk/~az/lectures/ia/lect2.pdf"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0.png"/><Relationship Id="rId4" Type="http://schemas.openxmlformats.org/officeDocument/2006/relationships/hyperlink" Target="http://www.robots.ox.ac.uk/~az/lectures/ia/lect2.pdf"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2.png"/><Relationship Id="rId4" Type="http://schemas.openxmlformats.org/officeDocument/2006/relationships/image" Target="../media/image98.png"/><Relationship Id="rId5" Type="http://schemas.openxmlformats.org/officeDocument/2006/relationships/image" Target="../media/image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4.png"/><Relationship Id="rId4" Type="http://schemas.openxmlformats.org/officeDocument/2006/relationships/image" Target="../media/image91.png"/><Relationship Id="rId5"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5.png"/><Relationship Id="rId4" Type="http://schemas.openxmlformats.org/officeDocument/2006/relationships/image" Target="../media/image10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3.png"/><Relationship Id="rId4" Type="http://schemas.openxmlformats.org/officeDocument/2006/relationships/image" Target="../media/image115.png"/><Relationship Id="rId5" Type="http://schemas.openxmlformats.org/officeDocument/2006/relationships/image" Target="../media/image1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hyperlink" Target="http://users.rowan.edu/~polikar/WAVELETS/WTpart1.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9.jpg"/><Relationship Id="rId4" Type="http://schemas.openxmlformats.org/officeDocument/2006/relationships/image" Target="../media/image137.jpg"/><Relationship Id="rId5" Type="http://schemas.openxmlformats.org/officeDocument/2006/relationships/hyperlink" Target="http://cvcl.mit.edu/hybrid_gallery/monroe_einstein.html" TargetMode="External"/><Relationship Id="rId6" Type="http://schemas.openxmlformats.org/officeDocument/2006/relationships/hyperlink" Target="http://cvcl.mit.edu/publications/OlivaTorralb_Hybrid_Siggraph06.pdf"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8.png"/><Relationship Id="rId4" Type="http://schemas.openxmlformats.org/officeDocument/2006/relationships/image" Target="../media/image111.png"/><Relationship Id="rId5" Type="http://schemas.openxmlformats.org/officeDocument/2006/relationships/image" Target="../media/image107.png"/><Relationship Id="rId6"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9.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5.png"/><Relationship Id="rId4" Type="http://schemas.openxmlformats.org/officeDocument/2006/relationships/image" Target="../media/image122.png"/><Relationship Id="rId5" Type="http://schemas.openxmlformats.org/officeDocument/2006/relationships/hyperlink" Target="https://math.stackexchange.com/questions/728670/functions-that-are-their-own-fourier-transfor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1.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png"/><Relationship Id="rId4" Type="http://schemas.openxmlformats.org/officeDocument/2006/relationships/image" Target="../media/image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6.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0.png"/><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Discrete Fourier Transform</a:t>
            </a:r>
            <a:endParaRPr/>
          </a:p>
        </p:txBody>
      </p:sp>
      <p:sp>
        <p:nvSpPr>
          <p:cNvPr id="89" name="Google Shape;8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3200"/>
              <a:buNone/>
            </a:pPr>
            <a:r>
              <a:rPr lang="en-US"/>
              <a:t>Ajit Rajwade</a:t>
            </a:r>
            <a:endParaRPr/>
          </a:p>
          <a:p>
            <a:pPr indent="0" lvl="0" marL="0" rtl="0" algn="ctr">
              <a:lnSpc>
                <a:spcPct val="100000"/>
              </a:lnSpc>
              <a:spcBef>
                <a:spcPts val="640"/>
              </a:spcBef>
              <a:spcAft>
                <a:spcPts val="0"/>
              </a:spcAft>
              <a:buClr>
                <a:srgbClr val="888888"/>
              </a:buClr>
              <a:buSzPts val="3200"/>
              <a:buNone/>
            </a:pPr>
            <a:r>
              <a:rPr lang="en-US"/>
              <a:t>CS 663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71" name="Google Shape;17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600"/>
              <a:buChar char="•"/>
            </a:pPr>
            <a:r>
              <a:rPr lang="en-US" sz="2600"/>
              <a:t>In some books, the following expressions are used:</a:t>
            </a:r>
            <a:endParaRPr/>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342900" lvl="0" marL="342900" rtl="0" algn="l">
              <a:lnSpc>
                <a:spcPct val="100000"/>
              </a:lnSpc>
              <a:spcBef>
                <a:spcPts val="520"/>
              </a:spcBef>
              <a:spcAft>
                <a:spcPts val="0"/>
              </a:spcAft>
              <a:buClr>
                <a:schemeClr val="dk1"/>
              </a:buClr>
              <a:buSzPts val="2600"/>
              <a:buChar char="•"/>
            </a:pPr>
            <a:r>
              <a:rPr lang="en-US" sz="2600"/>
              <a:t>Note that the above expressions can be written in the following matrix vector format:</a:t>
            </a:r>
            <a:endParaRPr/>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p:txBody>
      </p:sp>
      <p:pic>
        <p:nvPicPr>
          <p:cNvPr id="172" name="Google Shape;172;p10"/>
          <p:cNvPicPr preferRelativeResize="0"/>
          <p:nvPr/>
        </p:nvPicPr>
        <p:blipFill rotWithShape="1">
          <a:blip r:embed="rId3">
            <a:alphaModFix/>
          </a:blip>
          <a:srcRect b="0" l="0" r="0" t="0"/>
          <a:stretch/>
        </p:blipFill>
        <p:spPr>
          <a:xfrm>
            <a:off x="990600" y="2133600"/>
            <a:ext cx="4697412" cy="896938"/>
          </a:xfrm>
          <a:prstGeom prst="rect">
            <a:avLst/>
          </a:prstGeom>
          <a:noFill/>
          <a:ln>
            <a:noFill/>
          </a:ln>
        </p:spPr>
      </p:pic>
      <p:pic>
        <p:nvPicPr>
          <p:cNvPr id="173" name="Google Shape;173;p10"/>
          <p:cNvPicPr preferRelativeResize="0"/>
          <p:nvPr/>
        </p:nvPicPr>
        <p:blipFill rotWithShape="1">
          <a:blip r:embed="rId4">
            <a:alphaModFix/>
          </a:blip>
          <a:srcRect b="0" l="0" r="0" t="0"/>
          <a:stretch/>
        </p:blipFill>
        <p:spPr>
          <a:xfrm>
            <a:off x="990600" y="3124200"/>
            <a:ext cx="4803775" cy="896938"/>
          </a:xfrm>
          <a:prstGeom prst="rect">
            <a:avLst/>
          </a:prstGeom>
          <a:noFill/>
          <a:ln>
            <a:noFill/>
          </a:ln>
        </p:spPr>
      </p:pic>
      <p:pic>
        <p:nvPicPr>
          <p:cNvPr id="174" name="Google Shape;174;p10"/>
          <p:cNvPicPr preferRelativeResize="0"/>
          <p:nvPr/>
        </p:nvPicPr>
        <p:blipFill rotWithShape="1">
          <a:blip r:embed="rId5">
            <a:alphaModFix/>
          </a:blip>
          <a:srcRect b="0" l="0" r="0" t="0"/>
          <a:stretch/>
        </p:blipFill>
        <p:spPr>
          <a:xfrm>
            <a:off x="762000" y="5029200"/>
            <a:ext cx="1238250" cy="1001712"/>
          </a:xfrm>
          <a:prstGeom prst="rect">
            <a:avLst/>
          </a:prstGeom>
          <a:noFill/>
          <a:ln>
            <a:noFill/>
          </a:ln>
        </p:spPr>
      </p:pic>
      <p:sp>
        <p:nvSpPr>
          <p:cNvPr id="175" name="Google Shape;175;p10"/>
          <p:cNvSpPr txBox="1"/>
          <p:nvPr/>
        </p:nvSpPr>
        <p:spPr>
          <a:xfrm>
            <a:off x="2667000" y="5029200"/>
            <a:ext cx="2286000" cy="381000"/>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Vectors of size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by 1</a:t>
            </a:r>
            <a:endParaRPr b="0" i="0" sz="1800" u="none" cap="none" strike="noStrike">
              <a:solidFill>
                <a:schemeClr val="dk1"/>
              </a:solidFill>
              <a:latin typeface="Calibri"/>
              <a:ea typeface="Calibri"/>
              <a:cs typeface="Calibri"/>
              <a:sym typeface="Calibri"/>
            </a:endParaRPr>
          </a:p>
        </p:txBody>
      </p:sp>
      <p:cxnSp>
        <p:nvCxnSpPr>
          <p:cNvPr id="176" name="Google Shape;176;p10"/>
          <p:cNvCxnSpPr>
            <a:endCxn id="175" idx="1"/>
          </p:cNvCxnSpPr>
          <p:nvPr/>
        </p:nvCxnSpPr>
        <p:spPr>
          <a:xfrm flipH="1" rot="10800000">
            <a:off x="1752600" y="5219700"/>
            <a:ext cx="914400" cy="38100"/>
          </a:xfrm>
          <a:prstGeom prst="straightConnector1">
            <a:avLst/>
          </a:prstGeom>
          <a:noFill/>
          <a:ln cap="flat" cmpd="sng" w="25400">
            <a:solidFill>
              <a:srgbClr val="4A7DBA"/>
            </a:solidFill>
            <a:prstDash val="solid"/>
            <a:round/>
            <a:headEnd len="sm" w="sm" type="none"/>
            <a:tailEnd len="med" w="med" type="stealth"/>
          </a:ln>
        </p:spPr>
      </p:cxnSp>
      <p:cxnSp>
        <p:nvCxnSpPr>
          <p:cNvPr id="177" name="Google Shape;177;p10"/>
          <p:cNvCxnSpPr/>
          <p:nvPr/>
        </p:nvCxnSpPr>
        <p:spPr>
          <a:xfrm flipH="1" rot="10800000">
            <a:off x="1981200" y="5410200"/>
            <a:ext cx="685800" cy="381000"/>
          </a:xfrm>
          <a:prstGeom prst="straightConnector1">
            <a:avLst/>
          </a:prstGeom>
          <a:noFill/>
          <a:ln cap="flat" cmpd="sng" w="25400">
            <a:solidFill>
              <a:srgbClr val="4A7DBA"/>
            </a:solidFill>
            <a:prstDash val="solid"/>
            <a:round/>
            <a:headEnd len="sm" w="sm" type="none"/>
            <a:tailEnd len="med" w="med" type="stealth"/>
          </a:ln>
        </p:spPr>
      </p:cxnSp>
      <p:sp>
        <p:nvSpPr>
          <p:cNvPr id="178" name="Google Shape;178;p10"/>
          <p:cNvSpPr txBox="1"/>
          <p:nvPr/>
        </p:nvSpPr>
        <p:spPr>
          <a:xfrm>
            <a:off x="2667000" y="5562600"/>
            <a:ext cx="6248400" cy="1200329"/>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U</a:t>
            </a:r>
            <a:r>
              <a:rPr b="0" i="0" lang="en-US" sz="1800" u="none" cap="none" strike="noStrike">
                <a:solidFill>
                  <a:schemeClr val="dk1"/>
                </a:solidFill>
                <a:latin typeface="Calibri"/>
                <a:ea typeface="Calibri"/>
                <a:cs typeface="Calibri"/>
                <a:sym typeface="Calibri"/>
              </a:rPr>
              <a:t> turns out to be an </a:t>
            </a:r>
            <a:r>
              <a:rPr b="1" i="0" lang="en-US" sz="1800" u="none" cap="none" strike="noStrike">
                <a:solidFill>
                  <a:srgbClr val="262626"/>
                </a:solidFill>
                <a:latin typeface="Calibri"/>
                <a:ea typeface="Calibri"/>
                <a:cs typeface="Calibri"/>
                <a:sym typeface="Calibri"/>
              </a:rPr>
              <a:t>orthonormal</a:t>
            </a:r>
            <a:r>
              <a:rPr b="0" i="0" lang="en-US" sz="1800" u="none" cap="none" strike="noStrike">
                <a:solidFill>
                  <a:schemeClr val="dk1"/>
                </a:solidFill>
                <a:latin typeface="Calibri"/>
                <a:ea typeface="Calibri"/>
                <a:cs typeface="Calibri"/>
                <a:sym typeface="Calibri"/>
              </a:rPr>
              <a:t>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by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matrix – called the </a:t>
            </a:r>
            <a:r>
              <a:rPr b="0" i="1" lang="en-US" sz="1800" u="none" cap="none" strike="noStrike">
                <a:solidFill>
                  <a:schemeClr val="dk1"/>
                </a:solidFill>
                <a:latin typeface="Calibri"/>
                <a:ea typeface="Calibri"/>
                <a:cs typeface="Calibri"/>
                <a:sym typeface="Calibri"/>
              </a:rPr>
              <a:t>discrete Fourier basis matrix </a:t>
            </a:r>
            <a:r>
              <a:rPr b="0" i="0" lang="en-US" sz="1800" u="none" cap="none" strike="noStrike">
                <a:solidFill>
                  <a:schemeClr val="dk1"/>
                </a:solidFill>
                <a:latin typeface="Calibri"/>
                <a:ea typeface="Calibri"/>
                <a:cs typeface="Calibri"/>
                <a:sym typeface="Calibri"/>
              </a:rPr>
              <a:t>or </a:t>
            </a:r>
            <a:r>
              <a:rPr b="0" i="1" lang="en-US" sz="1800" u="none" cap="none" strike="noStrike">
                <a:solidFill>
                  <a:schemeClr val="dk1"/>
                </a:solidFill>
                <a:latin typeface="Calibri"/>
                <a:ea typeface="Calibri"/>
                <a:cs typeface="Calibri"/>
                <a:sym typeface="Calibri"/>
              </a:rPr>
              <a:t>DFT matrix</a:t>
            </a:r>
            <a:r>
              <a:rPr b="0" i="0" lang="en-US" sz="1800" u="none" cap="none" strike="noStrike">
                <a:solidFill>
                  <a:schemeClr val="dk1"/>
                </a:solidFill>
                <a:latin typeface="Calibri"/>
                <a:ea typeface="Calibri"/>
                <a:cs typeface="Calibri"/>
                <a:sym typeface="Calibri"/>
              </a:rPr>
              <a:t>. The square root of </a:t>
            </a:r>
            <a:r>
              <a:rPr b="0" i="1" lang="en-US" sz="1800" u="none" cap="none" strike="noStrike">
                <a:solidFill>
                  <a:schemeClr val="dk1"/>
                </a:solidFill>
                <a:latin typeface="Calibri"/>
                <a:ea typeface="Calibri"/>
                <a:cs typeface="Calibri"/>
                <a:sym typeface="Calibri"/>
              </a:rPr>
              <a:t>M </a:t>
            </a:r>
            <a:r>
              <a:rPr b="0" i="0" lang="en-US" sz="1800" u="none" cap="none" strike="noStrike">
                <a:solidFill>
                  <a:schemeClr val="dk1"/>
                </a:solidFill>
                <a:latin typeface="Calibri"/>
                <a:ea typeface="Calibri"/>
                <a:cs typeface="Calibri"/>
                <a:sym typeface="Calibri"/>
              </a:rPr>
              <a:t>in the denominator is required for </a:t>
            </a:r>
            <a:r>
              <a:rPr b="1" i="0" lang="en-US" sz="1800" u="none" cap="none" strike="noStrike">
                <a:solidFill>
                  <a:schemeClr val="dk1"/>
                </a:solidFill>
                <a:latin typeface="Calibri"/>
                <a:ea typeface="Calibri"/>
                <a:cs typeface="Calibri"/>
                <a:sym typeface="Calibri"/>
              </a:rPr>
              <a:t>U</a:t>
            </a:r>
            <a:r>
              <a:rPr b="0" i="0" lang="en-US" sz="1800" u="none" cap="none" strike="noStrike">
                <a:solidFill>
                  <a:schemeClr val="dk1"/>
                </a:solidFill>
                <a:latin typeface="Calibri"/>
                <a:ea typeface="Calibri"/>
                <a:cs typeface="Calibri"/>
                <a:sym typeface="Calibri"/>
              </a:rPr>
              <a:t> to be orthonormal, else it would be proportional to an orthonormal matrix.</a:t>
            </a:r>
            <a:endParaRPr b="0" i="0" sz="1800" u="none" cap="none" strike="noStrike">
              <a:solidFill>
                <a:schemeClr val="dk1"/>
              </a:solidFill>
              <a:latin typeface="Calibri"/>
              <a:ea typeface="Calibri"/>
              <a:cs typeface="Calibri"/>
              <a:sym typeface="Calibri"/>
            </a:endParaRPr>
          </a:p>
        </p:txBody>
      </p:sp>
      <p:sp>
        <p:nvSpPr>
          <p:cNvPr id="179" name="Google Shape;179;p10"/>
          <p:cNvSpPr txBox="1"/>
          <p:nvPr/>
        </p:nvSpPr>
        <p:spPr>
          <a:xfrm>
            <a:off x="6248400" y="2438400"/>
            <a:ext cx="2514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MATLAB does NOT follow this convention – it follows the one on the earlier slide. </a:t>
            </a:r>
            <a:endParaRPr b="0" i="0" sz="1800" u="none" cap="none" strike="noStrike">
              <a:solidFill>
                <a:schemeClr val="dk1"/>
              </a:solidFill>
              <a:latin typeface="Calibri"/>
              <a:ea typeface="Calibri"/>
              <a:cs typeface="Calibri"/>
              <a:sym typeface="Calibri"/>
            </a:endParaRPr>
          </a:p>
        </p:txBody>
      </p:sp>
      <p:sp>
        <p:nvSpPr>
          <p:cNvPr id="180" name="Google Shape;18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 in 2D</a:t>
            </a:r>
            <a:endParaRPr/>
          </a:p>
        </p:txBody>
      </p:sp>
      <p:sp>
        <p:nvSpPr>
          <p:cNvPr id="972" name="Google Shape;972;p10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A 2D signal is band-limited if its Fourier transform is 0 outside a rectangle established by intervals    [-µ</a:t>
            </a:r>
            <a:r>
              <a:rPr baseline="-25000" lang="en-US"/>
              <a:t>max</a:t>
            </a:r>
            <a:r>
              <a:rPr lang="en-US"/>
              <a:t>,+µ</a:t>
            </a:r>
            <a:r>
              <a:rPr baseline="-25000" lang="en-US"/>
              <a:t>max</a:t>
            </a:r>
            <a:r>
              <a:rPr lang="en-US"/>
              <a:t>] and [-ν</a:t>
            </a:r>
            <a:r>
              <a:rPr baseline="-25000" lang="en-US"/>
              <a:t>max</a:t>
            </a:r>
            <a:r>
              <a:rPr lang="en-US"/>
              <a:t>,+ν</a:t>
            </a:r>
            <a:r>
              <a:rPr baseline="-25000" lang="en-US"/>
              <a:t>max</a:t>
            </a:r>
            <a:r>
              <a:rPr lang="en-US"/>
              <a:t>].</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The theorem states that such a continuous band-limited 2D signal can be accurately reconstructed from its equi-spaced spatial-domain samples provided the sampling rate is more than 2µ</a:t>
            </a:r>
            <a:r>
              <a:rPr baseline="-25000" lang="en-US"/>
              <a:t>max</a:t>
            </a:r>
            <a:r>
              <a:rPr lang="en-US"/>
              <a:t> in the X-direction and more than 2ν</a:t>
            </a:r>
            <a:r>
              <a:rPr baseline="-25000" lang="en-US"/>
              <a:t>max</a:t>
            </a:r>
            <a:r>
              <a:rPr lang="en-US"/>
              <a:t> in the Y-direction (equivalently the sampling period is less than 1/2µ</a:t>
            </a:r>
            <a:r>
              <a:rPr baseline="-25000" lang="en-US"/>
              <a:t>max</a:t>
            </a:r>
            <a:r>
              <a:rPr lang="en-US"/>
              <a:t> and 1/2 ν</a:t>
            </a:r>
            <a:r>
              <a:rPr baseline="-25000" lang="en-US"/>
              <a:t>max</a:t>
            </a:r>
            <a:r>
              <a:rPr lang="en-US"/>
              <a:t>).</a:t>
            </a:r>
            <a:endParaRPr/>
          </a:p>
        </p:txBody>
      </p:sp>
      <p:sp>
        <p:nvSpPr>
          <p:cNvPr id="973" name="Google Shape;973;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79" name="Google Shape;979;p101"/>
          <p:cNvPicPr preferRelativeResize="0"/>
          <p:nvPr/>
        </p:nvPicPr>
        <p:blipFill rotWithShape="1">
          <a:blip r:embed="rId3">
            <a:alphaModFix/>
          </a:blip>
          <a:srcRect b="0" l="0" r="0" t="0"/>
          <a:stretch/>
        </p:blipFill>
        <p:spPr>
          <a:xfrm>
            <a:off x="2133600" y="2743200"/>
            <a:ext cx="4295775" cy="2312988"/>
          </a:xfrm>
          <a:prstGeom prst="rect">
            <a:avLst/>
          </a:prstGeom>
          <a:noFill/>
          <a:ln>
            <a:noFill/>
          </a:ln>
        </p:spPr>
      </p:pic>
      <p:pic>
        <p:nvPicPr>
          <p:cNvPr id="980" name="Google Shape;980;p101"/>
          <p:cNvPicPr preferRelativeResize="0"/>
          <p:nvPr/>
        </p:nvPicPr>
        <p:blipFill rotWithShape="1">
          <a:blip r:embed="rId4">
            <a:alphaModFix/>
          </a:blip>
          <a:srcRect b="0" l="0" r="0" t="0"/>
          <a:stretch/>
        </p:blipFill>
        <p:spPr>
          <a:xfrm>
            <a:off x="6629400" y="2895600"/>
            <a:ext cx="1130300" cy="1454150"/>
          </a:xfrm>
          <a:prstGeom prst="rect">
            <a:avLst/>
          </a:prstGeom>
          <a:noFill/>
          <a:ln>
            <a:noFill/>
          </a:ln>
        </p:spPr>
      </p:pic>
      <p:pic>
        <p:nvPicPr>
          <p:cNvPr id="981" name="Google Shape;981;p101"/>
          <p:cNvPicPr preferRelativeResize="0"/>
          <p:nvPr/>
        </p:nvPicPr>
        <p:blipFill rotWithShape="1">
          <a:blip r:embed="rId5">
            <a:alphaModFix/>
          </a:blip>
          <a:srcRect b="0" l="0" r="0" t="0"/>
          <a:stretch/>
        </p:blipFill>
        <p:spPr>
          <a:xfrm>
            <a:off x="2133600" y="381000"/>
            <a:ext cx="3317875" cy="2005013"/>
          </a:xfrm>
          <a:prstGeom prst="rect">
            <a:avLst/>
          </a:prstGeom>
          <a:noFill/>
          <a:ln>
            <a:noFill/>
          </a:ln>
        </p:spPr>
      </p:pic>
      <p:pic>
        <p:nvPicPr>
          <p:cNvPr id="982" name="Google Shape;982;p101"/>
          <p:cNvPicPr preferRelativeResize="0"/>
          <p:nvPr/>
        </p:nvPicPr>
        <p:blipFill rotWithShape="1">
          <a:blip r:embed="rId6">
            <a:alphaModFix/>
          </a:blip>
          <a:srcRect b="0" l="0" r="0" t="0"/>
          <a:stretch/>
        </p:blipFill>
        <p:spPr>
          <a:xfrm>
            <a:off x="5302250" y="709613"/>
            <a:ext cx="1052512" cy="5238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a:t>
            </a:r>
            <a:endParaRPr/>
          </a:p>
        </p:txBody>
      </p:sp>
      <p:sp>
        <p:nvSpPr>
          <p:cNvPr id="988" name="Google Shape;988;p1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Clr>
                <a:schemeClr val="dk1"/>
              </a:buClr>
              <a:buSzPct val="100000"/>
              <a:buChar char="•"/>
            </a:pPr>
            <a:r>
              <a:rPr lang="en-US"/>
              <a:t>If a signal is sampled at a rate less than the sampling rate, its analog version cannot be accurately reconstructed.</a:t>
            </a:r>
            <a:endParaRPr/>
          </a:p>
          <a:p>
            <a:pPr indent="-215900" lvl="0" marL="342900" rtl="0" algn="l">
              <a:lnSpc>
                <a:spcPct val="100000"/>
              </a:lnSpc>
              <a:spcBef>
                <a:spcPts val="400"/>
              </a:spcBef>
              <a:spcAft>
                <a:spcPts val="0"/>
              </a:spcAft>
              <a:buClr>
                <a:schemeClr val="dk1"/>
              </a:buClr>
              <a:buSzPct val="100000"/>
              <a:buNone/>
            </a:pPr>
            <a:r>
              <a:t/>
            </a:r>
            <a:endParaRPr/>
          </a:p>
          <a:p>
            <a:pPr indent="-342900" lvl="0" marL="342900" rtl="0" algn="l">
              <a:lnSpc>
                <a:spcPct val="100000"/>
              </a:lnSpc>
              <a:spcBef>
                <a:spcPts val="400"/>
              </a:spcBef>
              <a:spcAft>
                <a:spcPts val="0"/>
              </a:spcAft>
              <a:buClr>
                <a:schemeClr val="dk1"/>
              </a:buClr>
              <a:buSzPct val="100000"/>
              <a:buChar char="•"/>
            </a:pPr>
            <a:r>
              <a:rPr lang="en-US"/>
              <a:t>We get an erroneous version of that signal from its samples. </a:t>
            </a:r>
            <a:endParaRPr/>
          </a:p>
          <a:p>
            <a:pPr indent="-215900" lvl="0" marL="342900" rtl="0" algn="l">
              <a:lnSpc>
                <a:spcPct val="100000"/>
              </a:lnSpc>
              <a:spcBef>
                <a:spcPts val="400"/>
              </a:spcBef>
              <a:spcAft>
                <a:spcPts val="0"/>
              </a:spcAft>
              <a:buClr>
                <a:schemeClr val="dk1"/>
              </a:buClr>
              <a:buSzPct val="100000"/>
              <a:buNone/>
            </a:pPr>
            <a:r>
              <a:t/>
            </a:r>
            <a:endParaRPr/>
          </a:p>
          <a:p>
            <a:pPr indent="-342900" lvl="0" marL="342900" rtl="0" algn="l">
              <a:lnSpc>
                <a:spcPct val="100000"/>
              </a:lnSpc>
              <a:spcBef>
                <a:spcPts val="400"/>
              </a:spcBef>
              <a:spcAft>
                <a:spcPts val="0"/>
              </a:spcAft>
              <a:buClr>
                <a:schemeClr val="dk1"/>
              </a:buClr>
              <a:buSzPct val="100000"/>
              <a:buChar char="•"/>
            </a:pPr>
            <a:r>
              <a:rPr lang="en-US"/>
              <a:t>This phenomenon is called aliasing, because the (genuinely) higher frequency components “masquerade as” (i.e. pretend to be) lower frequency components. </a:t>
            </a:r>
            <a:endParaRPr/>
          </a:p>
          <a:p>
            <a:pPr indent="-215900" lvl="0" marL="342900" rtl="0" algn="l">
              <a:lnSpc>
                <a:spcPct val="100000"/>
              </a:lnSpc>
              <a:spcBef>
                <a:spcPts val="400"/>
              </a:spcBef>
              <a:spcAft>
                <a:spcPts val="0"/>
              </a:spcAft>
              <a:buClr>
                <a:schemeClr val="dk1"/>
              </a:buClr>
              <a:buSzPct val="100000"/>
              <a:buNone/>
            </a:pPr>
            <a:r>
              <a:t/>
            </a:r>
            <a:endParaRPr/>
          </a:p>
          <a:p>
            <a:pPr indent="-342900" lvl="0" marL="342900" rtl="0" algn="l">
              <a:lnSpc>
                <a:spcPct val="100000"/>
              </a:lnSpc>
              <a:spcBef>
                <a:spcPts val="400"/>
              </a:spcBef>
              <a:spcAft>
                <a:spcPts val="0"/>
              </a:spcAft>
              <a:buClr>
                <a:schemeClr val="dk1"/>
              </a:buClr>
              <a:buSzPct val="100000"/>
              <a:buChar char="•"/>
            </a:pPr>
            <a:r>
              <a:rPr lang="en-US"/>
              <a:t>Aliasing is illustrated in figure 4.6 of the book (also on slide 96 here). </a:t>
            </a:r>
            <a:endParaRPr/>
          </a:p>
          <a:p>
            <a:pPr indent="-215900" lvl="0" marL="342900" rtl="0" algn="l">
              <a:lnSpc>
                <a:spcPct val="100000"/>
              </a:lnSpc>
              <a:spcBef>
                <a:spcPts val="400"/>
              </a:spcBef>
              <a:spcAft>
                <a:spcPts val="0"/>
              </a:spcAft>
              <a:buClr>
                <a:schemeClr val="dk1"/>
              </a:buClr>
              <a:buSzPct val="100000"/>
              <a:buNone/>
            </a:pPr>
            <a:r>
              <a:t/>
            </a:r>
            <a:endParaRPr/>
          </a:p>
          <a:p>
            <a:pPr indent="-342900" lvl="0" marL="342900" rtl="0" algn="l">
              <a:lnSpc>
                <a:spcPct val="100000"/>
              </a:lnSpc>
              <a:spcBef>
                <a:spcPts val="400"/>
              </a:spcBef>
              <a:spcAft>
                <a:spcPts val="0"/>
              </a:spcAft>
              <a:buClr>
                <a:schemeClr val="dk1"/>
              </a:buClr>
              <a:buSzPct val="100000"/>
              <a:buChar char="•"/>
            </a:pPr>
            <a:r>
              <a:rPr lang="en-US"/>
              <a:t>A certain amount of aliasing is inevitable in practical signal or image acquisition, as in practice the signals can only be of finite length. And we know that time-limited or space-limited signals cannot be bandlimited. </a:t>
            </a:r>
            <a:endParaRPr/>
          </a:p>
        </p:txBody>
      </p:sp>
      <p:sp>
        <p:nvSpPr>
          <p:cNvPr id="989" name="Google Shape;989;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 in 1D</a:t>
            </a:r>
            <a:endParaRPr/>
          </a:p>
        </p:txBody>
      </p:sp>
      <p:sp>
        <p:nvSpPr>
          <p:cNvPr id="995" name="Google Shape;995;p1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96" name="Google Shape;996;p103"/>
          <p:cNvPicPr preferRelativeResize="0"/>
          <p:nvPr/>
        </p:nvPicPr>
        <p:blipFill rotWithShape="1">
          <a:blip r:embed="rId3">
            <a:alphaModFix/>
          </a:blip>
          <a:srcRect b="0" l="0" r="0" t="0"/>
          <a:stretch/>
        </p:blipFill>
        <p:spPr>
          <a:xfrm>
            <a:off x="762000" y="1524000"/>
            <a:ext cx="7562711" cy="3871912"/>
          </a:xfrm>
          <a:prstGeom prst="rect">
            <a:avLst/>
          </a:prstGeom>
          <a:noFill/>
          <a:ln>
            <a:noFill/>
          </a:ln>
        </p:spPr>
      </p:pic>
      <p:sp>
        <p:nvSpPr>
          <p:cNvPr id="997" name="Google Shape;997;p103"/>
          <p:cNvSpPr txBox="1"/>
          <p:nvPr/>
        </p:nvSpPr>
        <p:spPr>
          <a:xfrm>
            <a:off x="228600" y="1219200"/>
            <a:ext cx="20574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Analog signal (to be reconstructed from its samples) shown in solid line: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f(t) = sin (πt),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Time period = 2 second</a:t>
            </a:r>
            <a:endParaRPr b="0" i="0" sz="1800" u="none" cap="none" strike="noStrike">
              <a:solidFill>
                <a:schemeClr val="dk1"/>
              </a:solidFill>
              <a:latin typeface="Calibri"/>
              <a:ea typeface="Calibri"/>
              <a:cs typeface="Calibri"/>
              <a:sym typeface="Calibri"/>
            </a:endParaRPr>
          </a:p>
        </p:txBody>
      </p:sp>
      <p:cxnSp>
        <p:nvCxnSpPr>
          <p:cNvPr id="998" name="Google Shape;998;p103"/>
          <p:cNvCxnSpPr/>
          <p:nvPr/>
        </p:nvCxnSpPr>
        <p:spPr>
          <a:xfrm>
            <a:off x="2133600" y="1905000"/>
            <a:ext cx="457200" cy="152400"/>
          </a:xfrm>
          <a:prstGeom prst="straightConnector1">
            <a:avLst/>
          </a:prstGeom>
          <a:noFill/>
          <a:ln cap="flat" cmpd="sng" w="38100">
            <a:solidFill>
              <a:srgbClr val="4A7DBA"/>
            </a:solidFill>
            <a:prstDash val="solid"/>
            <a:round/>
            <a:headEnd len="sm" w="sm" type="none"/>
            <a:tailEnd len="med" w="med" type="stealth"/>
          </a:ln>
        </p:spPr>
      </p:cxnSp>
      <p:sp>
        <p:nvSpPr>
          <p:cNvPr id="999" name="Google Shape;999;p103"/>
          <p:cNvSpPr txBox="1"/>
          <p:nvPr/>
        </p:nvSpPr>
        <p:spPr>
          <a:xfrm>
            <a:off x="0" y="5334000"/>
            <a:ext cx="883920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 per the sampling theorem, we need to sample this signal at a rate strictly </a:t>
            </a:r>
            <a:r>
              <a:rPr b="1" i="0" lang="en-US" sz="1800" u="none" cap="none" strike="noStrike">
                <a:solidFill>
                  <a:schemeClr val="dk1"/>
                </a:solidFill>
                <a:latin typeface="Calibri"/>
                <a:ea typeface="Calibri"/>
                <a:cs typeface="Calibri"/>
                <a:sym typeface="Calibri"/>
              </a:rPr>
              <a:t>greater</a:t>
            </a:r>
            <a:r>
              <a:rPr b="0" i="0" lang="en-US" sz="1800" u="none" cap="none" strike="noStrike">
                <a:solidFill>
                  <a:schemeClr val="dk1"/>
                </a:solidFill>
                <a:latin typeface="Calibri"/>
                <a:ea typeface="Calibri"/>
                <a:cs typeface="Calibri"/>
                <a:sym typeface="Calibri"/>
              </a:rPr>
              <a:t> than twice the largest frequency, i.e. greater than 2 x ½ = 1 sample per second. Equivalently the sampling rate must be strictly </a:t>
            </a:r>
            <a:r>
              <a:rPr b="1" i="0" lang="en-US" sz="1800" u="none" cap="none" strike="noStrike">
                <a:solidFill>
                  <a:schemeClr val="dk1"/>
                </a:solidFill>
                <a:latin typeface="Calibri"/>
                <a:ea typeface="Calibri"/>
                <a:cs typeface="Calibri"/>
                <a:sym typeface="Calibri"/>
              </a:rPr>
              <a:t>less</a:t>
            </a:r>
            <a:r>
              <a:rPr b="0" i="0" lang="en-US" sz="1800" u="none" cap="none" strike="noStrike">
                <a:solidFill>
                  <a:schemeClr val="dk1"/>
                </a:solidFill>
                <a:latin typeface="Calibri"/>
                <a:ea typeface="Calibri"/>
                <a:cs typeface="Calibri"/>
                <a:sym typeface="Calibri"/>
              </a:rPr>
              <a:t> than 1/(2 x ½) = 1 second. If you sample at exactly twice the largest frequency, i.e. 1 sample per second, you will collect values of sin (πt) for integer t, i.e. all zeroes. This will not allow for good reconstruction.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4"/>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 in 2D (example 1)</a:t>
            </a:r>
            <a:endParaRPr/>
          </a:p>
        </p:txBody>
      </p:sp>
      <p:sp>
        <p:nvSpPr>
          <p:cNvPr id="1005" name="Google Shape;1005;p10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06" name="Google Shape;1006;p104"/>
          <p:cNvPicPr preferRelativeResize="0"/>
          <p:nvPr/>
        </p:nvPicPr>
        <p:blipFill rotWithShape="1">
          <a:blip r:embed="rId3">
            <a:alphaModFix/>
          </a:blip>
          <a:srcRect b="0" l="0" r="0" t="0"/>
          <a:stretch/>
        </p:blipFill>
        <p:spPr>
          <a:xfrm>
            <a:off x="304800" y="1295400"/>
            <a:ext cx="4773613" cy="3481388"/>
          </a:xfrm>
          <a:prstGeom prst="rect">
            <a:avLst/>
          </a:prstGeom>
          <a:noFill/>
          <a:ln>
            <a:noFill/>
          </a:ln>
        </p:spPr>
      </p:pic>
      <p:sp>
        <p:nvSpPr>
          <p:cNvPr id="1007" name="Google Shape;1007;p104"/>
          <p:cNvSpPr txBox="1"/>
          <p:nvPr/>
        </p:nvSpPr>
        <p:spPr>
          <a:xfrm>
            <a:off x="152400" y="4800600"/>
            <a:ext cx="86106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Consider a perfect imaging system that can faithfully capture images of size 96 x 96 pixels (one pixel is the resolution or sampling period of the system in both X and Y directions). Such a system can faithfully capture a checkerboard pattern in which each square has size 1 pixel or more. See top row where the square width is 16 and 6 pixels respectively. But there is a problem if the size of the squares is less than 1 pixel: see bottom row where the squares have width 0.9174 and 0.4798 respectively. These produce misleading patterns which can masquerade as normal images.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5"/>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 in 2D (example 2)</a:t>
            </a:r>
            <a:endParaRPr/>
          </a:p>
        </p:txBody>
      </p:sp>
      <p:sp>
        <p:nvSpPr>
          <p:cNvPr id="1013" name="Google Shape;1013;p10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aliasing_example2.1.png" id="1014" name="Google Shape;1014;p105"/>
          <p:cNvPicPr preferRelativeResize="0"/>
          <p:nvPr/>
        </p:nvPicPr>
        <p:blipFill rotWithShape="1">
          <a:blip r:embed="rId3">
            <a:alphaModFix/>
          </a:blip>
          <a:srcRect b="0" l="0" r="0" t="0"/>
          <a:stretch/>
        </p:blipFill>
        <p:spPr>
          <a:xfrm>
            <a:off x="3657600" y="1371600"/>
            <a:ext cx="2819400" cy="2326391"/>
          </a:xfrm>
          <a:prstGeom prst="rect">
            <a:avLst/>
          </a:prstGeom>
          <a:noFill/>
          <a:ln>
            <a:noFill/>
          </a:ln>
        </p:spPr>
      </p:pic>
      <p:pic>
        <p:nvPicPr>
          <p:cNvPr descr="aliasing_example2.png" id="1015" name="Google Shape;1015;p105"/>
          <p:cNvPicPr preferRelativeResize="0"/>
          <p:nvPr/>
        </p:nvPicPr>
        <p:blipFill rotWithShape="1">
          <a:blip r:embed="rId4">
            <a:alphaModFix/>
          </a:blip>
          <a:srcRect b="0" l="0" r="0" t="0"/>
          <a:stretch/>
        </p:blipFill>
        <p:spPr>
          <a:xfrm>
            <a:off x="685800" y="1371600"/>
            <a:ext cx="2789162" cy="2301440"/>
          </a:xfrm>
          <a:prstGeom prst="rect">
            <a:avLst/>
          </a:prstGeom>
          <a:noFill/>
          <a:ln>
            <a:noFill/>
          </a:ln>
        </p:spPr>
      </p:pic>
      <p:sp>
        <p:nvSpPr>
          <p:cNvPr id="1016" name="Google Shape;1016;p105"/>
          <p:cNvSpPr txBox="1"/>
          <p:nvPr/>
        </p:nvSpPr>
        <p:spPr>
          <a:xfrm>
            <a:off x="762000" y="3886200"/>
            <a:ext cx="228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“original” shirt texture</a:t>
            </a:r>
            <a:endParaRPr b="0" i="0" sz="1800" u="none" cap="none" strike="noStrike">
              <a:solidFill>
                <a:schemeClr val="dk1"/>
              </a:solidFill>
              <a:latin typeface="Calibri"/>
              <a:ea typeface="Calibri"/>
              <a:cs typeface="Calibri"/>
              <a:sym typeface="Calibri"/>
            </a:endParaRPr>
          </a:p>
        </p:txBody>
      </p:sp>
      <p:sp>
        <p:nvSpPr>
          <p:cNvPr id="1017" name="Google Shape;1017;p105"/>
          <p:cNvSpPr txBox="1"/>
          <p:nvPr/>
        </p:nvSpPr>
        <p:spPr>
          <a:xfrm>
            <a:off x="3657600" y="3886200"/>
            <a:ext cx="3505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Aliased shirt texture (see appearance of slanting patterns from top right to bottom keft near the midde shirt button)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6"/>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 in 2D (example 3)</a:t>
            </a:r>
            <a:endParaRPr/>
          </a:p>
        </p:txBody>
      </p:sp>
      <p:sp>
        <p:nvSpPr>
          <p:cNvPr id="1023" name="Google Shape;1023;p10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24" name="Google Shape;1024;p106"/>
          <p:cNvPicPr preferRelativeResize="0"/>
          <p:nvPr/>
        </p:nvPicPr>
        <p:blipFill rotWithShape="1">
          <a:blip r:embed="rId3">
            <a:alphaModFix/>
          </a:blip>
          <a:srcRect b="0" l="0" r="0" t="0"/>
          <a:stretch/>
        </p:blipFill>
        <p:spPr>
          <a:xfrm>
            <a:off x="457200" y="1219200"/>
            <a:ext cx="7620000" cy="4729062"/>
          </a:xfrm>
          <a:prstGeom prst="rect">
            <a:avLst/>
          </a:prstGeom>
          <a:noFill/>
          <a:ln>
            <a:noFill/>
          </a:ln>
        </p:spPr>
      </p:pic>
      <p:sp>
        <p:nvSpPr>
          <p:cNvPr id="1025" name="Google Shape;1025;p106"/>
          <p:cNvSpPr txBox="1"/>
          <p:nvPr/>
        </p:nvSpPr>
        <p:spPr>
          <a:xfrm>
            <a:off x="533400" y="5934670"/>
            <a:ext cx="7696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Aliasing can be controlled by a small amount of blurring – this is of course not without loss of information, but at least it does not produce fake textures.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7"/>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Appendix: Sampling Theorem and Aliasing in 2D (example 4)</a:t>
            </a:r>
            <a:endParaRPr/>
          </a:p>
        </p:txBody>
      </p:sp>
      <p:sp>
        <p:nvSpPr>
          <p:cNvPr id="1031" name="Google Shape;1031;p10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032" name="Google Shape;1032;p107"/>
          <p:cNvPicPr preferRelativeResize="0"/>
          <p:nvPr/>
        </p:nvPicPr>
        <p:blipFill rotWithShape="1">
          <a:blip r:embed="rId3">
            <a:alphaModFix/>
          </a:blip>
          <a:srcRect b="0" l="0" r="0" t="0"/>
          <a:stretch/>
        </p:blipFill>
        <p:spPr>
          <a:xfrm>
            <a:off x="1279525" y="1819275"/>
            <a:ext cx="6583363" cy="3148013"/>
          </a:xfrm>
          <a:prstGeom prst="rect">
            <a:avLst/>
          </a:prstGeom>
          <a:noFill/>
          <a:ln>
            <a:noFill/>
          </a:ln>
        </p:spPr>
      </p:pic>
      <p:sp>
        <p:nvSpPr>
          <p:cNvPr id="1033" name="Google Shape;1033;p107"/>
          <p:cNvSpPr txBox="1"/>
          <p:nvPr/>
        </p:nvSpPr>
        <p:spPr>
          <a:xfrm>
            <a:off x="1295400" y="5181600"/>
            <a:ext cx="51054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Jagged edges due to aliasing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1"/>
          <p:cNvPicPr preferRelativeResize="0"/>
          <p:nvPr/>
        </p:nvPicPr>
        <p:blipFill rotWithShape="1">
          <a:blip r:embed="rId3">
            <a:alphaModFix/>
          </a:blip>
          <a:srcRect b="0" l="0" r="0" t="0"/>
          <a:stretch/>
        </p:blipFill>
        <p:spPr>
          <a:xfrm>
            <a:off x="85018" y="1733729"/>
            <a:ext cx="8020050" cy="2238375"/>
          </a:xfrm>
          <a:prstGeom prst="rect">
            <a:avLst/>
          </a:prstGeom>
          <a:noFill/>
          <a:ln>
            <a:noFill/>
          </a:ln>
        </p:spPr>
      </p:pic>
      <p:pic>
        <p:nvPicPr>
          <p:cNvPr id="186" name="Google Shape;186;p11"/>
          <p:cNvPicPr preferRelativeResize="0"/>
          <p:nvPr/>
        </p:nvPicPr>
        <p:blipFill rotWithShape="1">
          <a:blip r:embed="rId4">
            <a:alphaModFix/>
          </a:blip>
          <a:srcRect b="0" l="0" r="0" t="0"/>
          <a:stretch/>
        </p:blipFill>
        <p:spPr>
          <a:xfrm>
            <a:off x="152400" y="0"/>
            <a:ext cx="1238250" cy="1001712"/>
          </a:xfrm>
          <a:prstGeom prst="rect">
            <a:avLst/>
          </a:prstGeom>
          <a:noFill/>
          <a:ln>
            <a:noFill/>
          </a:ln>
        </p:spPr>
      </p:pic>
      <p:sp>
        <p:nvSpPr>
          <p:cNvPr id="187" name="Google Shape;187;p11"/>
          <p:cNvSpPr txBox="1"/>
          <p:nvPr/>
        </p:nvSpPr>
        <p:spPr>
          <a:xfrm>
            <a:off x="1447800" y="0"/>
            <a:ext cx="2286000" cy="3693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Vectors of size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by 1</a:t>
            </a:r>
            <a:endParaRPr b="0" i="0" sz="1800" u="none" cap="none" strike="noStrike">
              <a:solidFill>
                <a:schemeClr val="dk1"/>
              </a:solidFill>
              <a:latin typeface="Calibri"/>
              <a:ea typeface="Calibri"/>
              <a:cs typeface="Calibri"/>
              <a:sym typeface="Calibri"/>
            </a:endParaRPr>
          </a:p>
        </p:txBody>
      </p:sp>
      <p:sp>
        <p:nvSpPr>
          <p:cNvPr id="188" name="Google Shape;188;p11"/>
          <p:cNvSpPr txBox="1"/>
          <p:nvPr/>
        </p:nvSpPr>
        <p:spPr>
          <a:xfrm>
            <a:off x="1447800" y="533400"/>
            <a:ext cx="5638800" cy="12006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U</a:t>
            </a:r>
            <a:r>
              <a:rPr b="0" i="0" lang="en-US" sz="1800" u="none" cap="none" strike="noStrike">
                <a:solidFill>
                  <a:schemeClr val="dk1"/>
                </a:solidFill>
                <a:latin typeface="Calibri"/>
                <a:ea typeface="Calibri"/>
                <a:cs typeface="Calibri"/>
                <a:sym typeface="Calibri"/>
              </a:rPr>
              <a:t> is an orthonormal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by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matrix – called the discrete Fourier basis matrix or DFT matrix. The square root of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is required for </a:t>
            </a:r>
            <a:r>
              <a:rPr b="1" i="0" lang="en-US" sz="1800" u="none" cap="none" strike="noStrike">
                <a:solidFill>
                  <a:schemeClr val="dk1"/>
                </a:solidFill>
                <a:latin typeface="Calibri"/>
                <a:ea typeface="Calibri"/>
                <a:cs typeface="Calibri"/>
                <a:sym typeface="Calibri"/>
              </a:rPr>
              <a:t>U</a:t>
            </a:r>
            <a:r>
              <a:rPr b="0" i="0" lang="en-US" sz="1800" u="none" cap="none" strike="noStrike">
                <a:solidFill>
                  <a:schemeClr val="dk1"/>
                </a:solidFill>
                <a:latin typeface="Calibri"/>
                <a:ea typeface="Calibri"/>
                <a:cs typeface="Calibri"/>
                <a:sym typeface="Calibri"/>
              </a:rPr>
              <a:t> to be orthonormal, else it would be proportional to an orthonormal matrix.</a:t>
            </a:r>
            <a:endParaRPr b="0" i="0" sz="1800" u="none" cap="none" strike="noStrike">
              <a:solidFill>
                <a:schemeClr val="dk1"/>
              </a:solidFill>
              <a:latin typeface="Calibri"/>
              <a:ea typeface="Calibri"/>
              <a:cs typeface="Calibri"/>
              <a:sym typeface="Calibri"/>
            </a:endParaRPr>
          </a:p>
        </p:txBody>
      </p:sp>
      <p:sp>
        <p:nvSpPr>
          <p:cNvPr id="189" name="Google Shape;189;p11"/>
          <p:cNvSpPr txBox="1"/>
          <p:nvPr/>
        </p:nvSpPr>
        <p:spPr>
          <a:xfrm>
            <a:off x="0" y="6096000"/>
            <a:ext cx="8991600" cy="5850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Notice in the last equality how the signal </a:t>
            </a:r>
            <a:r>
              <a:rPr b="1" i="0" lang="en-US" sz="1600" u="none" cap="none" strike="noStrike">
                <a:solidFill>
                  <a:schemeClr val="dk1"/>
                </a:solidFill>
                <a:latin typeface="Calibri"/>
                <a:ea typeface="Calibri"/>
                <a:cs typeface="Calibri"/>
                <a:sym typeface="Calibri"/>
              </a:rPr>
              <a:t>f</a:t>
            </a:r>
            <a:r>
              <a:rPr b="0" i="0" lang="en-US" sz="1600" u="none" cap="none" strike="noStrike">
                <a:solidFill>
                  <a:schemeClr val="dk1"/>
                </a:solidFill>
                <a:latin typeface="Calibri"/>
                <a:ea typeface="Calibri"/>
                <a:cs typeface="Calibri"/>
                <a:sym typeface="Calibri"/>
              </a:rPr>
              <a:t> is being represented as a linear combination of column vectors of the DFT matrix. The coefficients of the linear combination are the </a:t>
            </a:r>
            <a:r>
              <a:rPr b="0" i="1" lang="en-US" sz="1600" u="none" cap="none" strike="noStrike">
                <a:solidFill>
                  <a:schemeClr val="dk1"/>
                </a:solidFill>
                <a:latin typeface="Calibri"/>
                <a:ea typeface="Calibri"/>
                <a:cs typeface="Calibri"/>
                <a:sym typeface="Calibri"/>
              </a:rPr>
              <a:t>discrete Fourier coefficients</a:t>
            </a:r>
            <a:r>
              <a:rPr b="0" i="0" lang="en-US" sz="1600" u="none" cap="none" strike="noStrike">
                <a:solidFill>
                  <a:schemeClr val="dk1"/>
                </a:solidFill>
                <a:latin typeface="Calibri"/>
                <a:ea typeface="Calibri"/>
                <a:cs typeface="Calibri"/>
                <a:sym typeface="Calibri"/>
              </a:rPr>
              <a:t>!</a:t>
            </a:r>
            <a:endParaRPr b="0" i="0" sz="1600" u="none" cap="none" strike="noStrike">
              <a:solidFill>
                <a:schemeClr val="dk1"/>
              </a:solidFill>
              <a:latin typeface="Calibri"/>
              <a:ea typeface="Calibri"/>
              <a:cs typeface="Calibri"/>
              <a:sym typeface="Calibri"/>
            </a:endParaRPr>
          </a:p>
        </p:txBody>
      </p:sp>
      <p:pic>
        <p:nvPicPr>
          <p:cNvPr id="190" name="Google Shape;190;p11"/>
          <p:cNvPicPr preferRelativeResize="0"/>
          <p:nvPr/>
        </p:nvPicPr>
        <p:blipFill rotWithShape="1">
          <a:blip r:embed="rId5">
            <a:alphaModFix/>
          </a:blip>
          <a:srcRect b="0" l="0" r="0" t="0"/>
          <a:stretch/>
        </p:blipFill>
        <p:spPr>
          <a:xfrm>
            <a:off x="85018" y="3972104"/>
            <a:ext cx="8959850" cy="1838325"/>
          </a:xfrm>
          <a:prstGeom prst="rect">
            <a:avLst/>
          </a:prstGeom>
          <a:noFill/>
          <a:ln>
            <a:noFill/>
          </a:ln>
        </p:spPr>
      </p:pic>
      <p:sp>
        <p:nvSpPr>
          <p:cNvPr id="191" name="Google Shape;191;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Sampling in time and frequency</a:t>
            </a:r>
            <a:endParaRPr/>
          </a:p>
        </p:txBody>
      </p:sp>
      <p:sp>
        <p:nvSpPr>
          <p:cNvPr id="197" name="Google Shape;19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Remember that the function </a:t>
            </a:r>
            <a:r>
              <a:rPr i="1" lang="en-US"/>
              <a:t>g(t)</a:t>
            </a:r>
            <a:r>
              <a:rPr lang="en-US"/>
              <a:t> was created by sampling </a:t>
            </a:r>
            <a:r>
              <a:rPr i="1" lang="en-US"/>
              <a:t>f(t)</a:t>
            </a:r>
            <a:r>
              <a:rPr lang="en-US"/>
              <a:t> with a period of ΔT.</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And the spacing between the samples in the frequency domain (to get the DFT from G(μ)) is </a:t>
            </a:r>
            <a:endParaRPr/>
          </a:p>
          <a:p>
            <a:pPr indent="-342900" lvl="0" marL="342900" rtl="0" algn="l">
              <a:lnSpc>
                <a:spcPct val="100000"/>
              </a:lnSpc>
              <a:spcBef>
                <a:spcPts val="592"/>
              </a:spcBef>
              <a:spcAft>
                <a:spcPts val="0"/>
              </a:spcAft>
              <a:buClr>
                <a:schemeClr val="dk1"/>
              </a:buClr>
              <a:buSzPct val="100000"/>
              <a:buNone/>
            </a:pPr>
            <a:r>
              <a:rPr lang="en-US"/>
              <a:t>    1/ MΔT since μ = </a:t>
            </a:r>
            <a:r>
              <a:rPr i="1" lang="en-US"/>
              <a:t>u</a:t>
            </a:r>
            <a:r>
              <a:rPr lang="en-US"/>
              <a:t>/</a:t>
            </a:r>
            <a:r>
              <a:rPr i="1" lang="en-US"/>
              <a:t>M</a:t>
            </a:r>
            <a:r>
              <a:rPr lang="en-US"/>
              <a:t>ΔT where </a:t>
            </a:r>
            <a:r>
              <a:rPr i="1" lang="en-US"/>
              <a:t>u</a:t>
            </a:r>
            <a:r>
              <a:rPr lang="en-US"/>
              <a:t> = 0,1,2…,</a:t>
            </a:r>
            <a:r>
              <a:rPr i="1" lang="en-US"/>
              <a:t>M</a:t>
            </a:r>
            <a:r>
              <a:rPr lang="en-US"/>
              <a:t>-1.</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Likewise the </a:t>
            </a:r>
            <a:r>
              <a:rPr i="1" lang="en-US"/>
              <a:t>range of frequencies </a:t>
            </a:r>
            <a:r>
              <a:rPr lang="en-US"/>
              <a:t>spanned by the DFT is also inversely proportional to ΔT.</a:t>
            </a:r>
            <a:endParaRPr/>
          </a:p>
        </p:txBody>
      </p:sp>
      <p:sp>
        <p:nvSpPr>
          <p:cNvPr id="198" name="Google Shape;19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5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5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5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5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500"/>
                                        <p:tgtEl>
                                          <p:spTgt spid="19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DFT properties</a:t>
            </a:r>
            <a:endParaRPr/>
          </a:p>
        </p:txBody>
      </p:sp>
      <p:sp>
        <p:nvSpPr>
          <p:cNvPr id="204" name="Google Shape;204;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Linearity: </a:t>
            </a:r>
            <a:r>
              <a:rPr lang="en-US">
                <a:latin typeface="Quintessential"/>
                <a:ea typeface="Quintessential"/>
                <a:cs typeface="Quintessential"/>
                <a:sym typeface="Quintessential"/>
              </a:rPr>
              <a:t>F</a:t>
            </a:r>
            <a:r>
              <a:rPr lang="en-US"/>
              <a:t>(</a:t>
            </a:r>
            <a:r>
              <a:rPr i="1" lang="en-US"/>
              <a:t>a</a:t>
            </a:r>
            <a:r>
              <a:rPr lang="en-US"/>
              <a:t>f+</a:t>
            </a:r>
            <a:r>
              <a:rPr i="1" lang="en-US"/>
              <a:t>b</a:t>
            </a:r>
            <a:r>
              <a:rPr lang="en-US"/>
              <a:t>g)(</a:t>
            </a:r>
            <a:r>
              <a:rPr i="1" lang="en-US"/>
              <a:t>u</a:t>
            </a:r>
            <a:r>
              <a:rPr lang="en-US"/>
              <a:t>) = </a:t>
            </a:r>
            <a:r>
              <a:rPr i="1" lang="en-US"/>
              <a:t>a</a:t>
            </a:r>
            <a:r>
              <a:rPr lang="en-US">
                <a:latin typeface="Quintessential"/>
                <a:ea typeface="Quintessential"/>
                <a:cs typeface="Quintessential"/>
                <a:sym typeface="Quintessential"/>
              </a:rPr>
              <a:t>F</a:t>
            </a:r>
            <a:r>
              <a:rPr lang="en-US"/>
              <a:t>(f)(u) + </a:t>
            </a:r>
            <a:r>
              <a:rPr i="1" lang="en-US"/>
              <a:t>b</a:t>
            </a:r>
            <a:r>
              <a:rPr lang="en-US">
                <a:latin typeface="Quintessential"/>
                <a:ea typeface="Quintessential"/>
                <a:cs typeface="Quintessential"/>
                <a:sym typeface="Quintessential"/>
              </a:rPr>
              <a:t>F</a:t>
            </a:r>
            <a:r>
              <a:rPr lang="en-US"/>
              <a:t>(g)(u)</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Periodicity:  </a:t>
            </a:r>
            <a:r>
              <a:rPr i="1" lang="en-US"/>
              <a:t>F(u)</a:t>
            </a:r>
            <a:r>
              <a:rPr lang="en-US"/>
              <a:t> = </a:t>
            </a:r>
            <a:r>
              <a:rPr i="1" lang="en-US"/>
              <a:t>F(u + kM) </a:t>
            </a:r>
            <a:r>
              <a:rPr lang="en-US"/>
              <a:t>for integer </a:t>
            </a:r>
            <a:r>
              <a:rPr i="1" lang="en-US"/>
              <a:t>k</a:t>
            </a:r>
            <a:r>
              <a:rPr lang="en-US"/>
              <a:t>,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And so is the inverse DFT since </a:t>
            </a:r>
            <a:r>
              <a:rPr i="1" lang="en-US"/>
              <a:t>f(n)</a:t>
            </a:r>
            <a:r>
              <a:rPr lang="en-US"/>
              <a:t> = </a:t>
            </a:r>
            <a:r>
              <a:rPr i="1" lang="en-US"/>
              <a:t>f(n+kM)</a:t>
            </a:r>
            <a:r>
              <a:rPr lang="en-US"/>
              <a:t>.</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The DFT is in general complex. Hence it has a </a:t>
            </a:r>
            <a:r>
              <a:rPr i="1" lang="en-US"/>
              <a:t>magnitude</a:t>
            </a:r>
            <a:r>
              <a:rPr lang="en-US"/>
              <a:t> |</a:t>
            </a:r>
            <a:r>
              <a:rPr i="1" lang="en-US"/>
              <a:t>F(u)</a:t>
            </a:r>
            <a:r>
              <a:rPr lang="en-US"/>
              <a:t>| and a </a:t>
            </a:r>
            <a:r>
              <a:rPr i="1" lang="en-US"/>
              <a:t>phase</a:t>
            </a:r>
            <a:r>
              <a:rPr lang="en-US"/>
              <a:t>. </a:t>
            </a:r>
            <a:endParaRPr/>
          </a:p>
          <a:p>
            <a:pPr indent="-342900" lvl="0" marL="342900" rtl="0" algn="l">
              <a:lnSpc>
                <a:spcPct val="100000"/>
              </a:lnSpc>
              <a:spcBef>
                <a:spcPts val="640"/>
              </a:spcBef>
              <a:spcAft>
                <a:spcPts val="0"/>
              </a:spcAft>
              <a:buClr>
                <a:schemeClr val="dk1"/>
              </a:buClr>
              <a:buSzPts val="3200"/>
              <a:buNone/>
            </a:pPr>
            <a:r>
              <a:t/>
            </a:r>
            <a:endParaRPr/>
          </a:p>
        </p:txBody>
      </p:sp>
      <p:sp>
        <p:nvSpPr>
          <p:cNvPr id="205" name="Google Shape;20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5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5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5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500"/>
                                        <p:tgtEl>
                                          <p:spTgt spid="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Effect filter="fade" transition="in">
                                      <p:cBhvr>
                                        <p:cTn dur="500"/>
                                        <p:tgtEl>
                                          <p:spTgt spid="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Effect filter="fade" transition="in">
                                      <p:cBhvr>
                                        <p:cTn dur="500"/>
                                        <p:tgtEl>
                                          <p:spTgt spid="2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Effect filter="fade" transition="in">
                                      <p:cBhvr>
                                        <p:cTn dur="500"/>
                                        <p:tgtEl>
                                          <p:spTgt spid="2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Effect filter="fade" transition="in">
                                      <p:cBhvr>
                                        <p:cTn dur="500"/>
                                        <p:tgtEl>
                                          <p:spTgt spid="20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Clarification about DFT</a:t>
            </a:r>
            <a:endParaRPr/>
          </a:p>
        </p:txBody>
      </p:sp>
      <p:sp>
        <p:nvSpPr>
          <p:cNvPr id="211" name="Google Shape;211;p14"/>
          <p:cNvSpPr txBox="1"/>
          <p:nvPr>
            <p:ph idx="1" type="body"/>
          </p:nvPr>
        </p:nvSpPr>
        <p:spPr>
          <a:xfrm>
            <a:off x="381000" y="914400"/>
            <a:ext cx="8229600" cy="5334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600"/>
              <a:buChar char="•"/>
            </a:pPr>
            <a:r>
              <a:rPr lang="en-US" sz="1600"/>
              <a:t>We have seen earlier that the Fourier transform </a:t>
            </a:r>
            <a:r>
              <a:rPr i="1" lang="en-US" sz="1600"/>
              <a:t>G(μ)</a:t>
            </a:r>
            <a:r>
              <a:rPr lang="en-US" sz="1600"/>
              <a:t> of the sampled version </a:t>
            </a:r>
            <a:r>
              <a:rPr i="1" lang="en-US" sz="1600"/>
              <a:t>g(t)</a:t>
            </a:r>
            <a:r>
              <a:rPr lang="en-US" sz="1600"/>
              <a:t> of analog signal </a:t>
            </a:r>
            <a:r>
              <a:rPr i="1" lang="en-US" sz="1600"/>
              <a:t>f(t)</a:t>
            </a:r>
            <a:r>
              <a:rPr lang="en-US" sz="1600"/>
              <a:t> is continuous.</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We also saw earlier that we take some </a:t>
            </a:r>
            <a:r>
              <a:rPr i="1" lang="en-US" sz="1600"/>
              <a:t>M</a:t>
            </a:r>
            <a:r>
              <a:rPr lang="en-US" sz="1600"/>
              <a:t> equally spaced samples of </a:t>
            </a:r>
            <a:r>
              <a:rPr i="1" lang="en-US" sz="1600"/>
              <a:t>G(μ)</a:t>
            </a:r>
            <a:r>
              <a:rPr lang="en-US" sz="1600"/>
              <a:t> over one period from </a:t>
            </a:r>
            <a:r>
              <a:rPr i="1" lang="en-US" sz="1600"/>
              <a:t>μ</a:t>
            </a:r>
            <a:r>
              <a:rPr lang="en-US" sz="1600"/>
              <a:t> = 0 to 1/ΔT.  </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This way the DFT and the discrete signal both were vectors of </a:t>
            </a:r>
            <a:r>
              <a:rPr i="1" lang="en-US" sz="1600"/>
              <a:t>M</a:t>
            </a:r>
            <a:r>
              <a:rPr lang="en-US" sz="1600"/>
              <a:t> elements.</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Obtaining the DFT given the signal (or the signal given its DFT) is an efficient operation owing to the orthonormality of the discrete fourier matrix (why efficient? Because for an orthonormal matrix, inverse = transpose).</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Why don’t we take more than </a:t>
            </a:r>
            <a:r>
              <a:rPr i="1" lang="en-US" sz="1600"/>
              <a:t>M</a:t>
            </a:r>
            <a:r>
              <a:rPr lang="en-US" sz="1600"/>
              <a:t> samples in the frequency domain?</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If we did, the aforementioned computational efficiency would be lost. The inverse transform would require a matrix pseudo-inverse which is costly.</a:t>
            </a:r>
            <a:endParaRPr/>
          </a:p>
          <a:p>
            <a:pPr indent="-241300" lvl="0" marL="34290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Char char="•"/>
            </a:pPr>
            <a:r>
              <a:rPr lang="en-US" sz="1600"/>
              <a:t>Also the columns of the orthonormal matrix </a:t>
            </a:r>
            <a:r>
              <a:rPr b="1" lang="en-US" sz="1600"/>
              <a:t>U</a:t>
            </a:r>
            <a:r>
              <a:rPr baseline="30000" lang="en-US" sz="1600"/>
              <a:t>T</a:t>
            </a:r>
            <a:r>
              <a:rPr lang="en-US" sz="1600"/>
              <a:t>(size </a:t>
            </a:r>
            <a:r>
              <a:rPr i="1" lang="en-US" sz="1600"/>
              <a:t>M</a:t>
            </a:r>
            <a:r>
              <a:rPr lang="en-US" sz="1600"/>
              <a:t> x </a:t>
            </a:r>
            <a:r>
              <a:rPr i="1" lang="en-US" sz="1600"/>
              <a:t>M</a:t>
            </a:r>
            <a:r>
              <a:rPr lang="en-US" sz="1600"/>
              <a:t>) constitute a basis: i.e. any vector in </a:t>
            </a:r>
            <a:r>
              <a:rPr i="1" lang="en-US" sz="1600"/>
              <a:t>M</a:t>
            </a:r>
            <a:r>
              <a:rPr lang="en-US" sz="1600"/>
              <a:t>-dimensional space can be </a:t>
            </a:r>
            <a:r>
              <a:rPr b="1" lang="en-US" sz="1600"/>
              <a:t>uniquely</a:t>
            </a:r>
            <a:r>
              <a:rPr lang="en-US" sz="1600"/>
              <a:t> represented using linear combination of the columns of that matrix. If you took more than </a:t>
            </a:r>
            <a:r>
              <a:rPr i="1" lang="en-US" sz="1600"/>
              <a:t>M</a:t>
            </a:r>
            <a:r>
              <a:rPr lang="en-US" sz="1600"/>
              <a:t> samples in the frequency domain, that </a:t>
            </a:r>
            <a:r>
              <a:rPr b="1" lang="en-US" sz="1600"/>
              <a:t>uniqueness</a:t>
            </a:r>
            <a:r>
              <a:rPr lang="en-US" sz="1600"/>
              <a:t> would be lost as </a:t>
            </a:r>
            <a:r>
              <a:rPr b="1" lang="en-US" sz="1600"/>
              <a:t>U</a:t>
            </a:r>
            <a:r>
              <a:rPr baseline="30000" lang="en-US" sz="1600"/>
              <a:t>T </a:t>
            </a:r>
            <a:r>
              <a:rPr lang="en-US" sz="1600"/>
              <a:t>would now have size </a:t>
            </a:r>
            <a:r>
              <a:rPr i="1" lang="en-US" sz="1600"/>
              <a:t>M</a:t>
            </a:r>
            <a:r>
              <a:rPr lang="en-US" sz="1600"/>
              <a:t>’ x </a:t>
            </a:r>
            <a:r>
              <a:rPr i="1" lang="en-US" sz="1600"/>
              <a:t>M</a:t>
            </a:r>
            <a:r>
              <a:rPr lang="en-US" sz="1600"/>
              <a:t> where </a:t>
            </a:r>
            <a:r>
              <a:rPr i="1" lang="en-US" sz="1600"/>
              <a:t>M</a:t>
            </a:r>
            <a:r>
              <a:rPr lang="en-US" sz="1600"/>
              <a:t>’ &gt; </a:t>
            </a:r>
            <a:r>
              <a:rPr i="1" lang="en-US" sz="1600"/>
              <a:t>M</a:t>
            </a:r>
            <a:r>
              <a:rPr lang="en-US" sz="1600"/>
              <a:t>.</a:t>
            </a:r>
            <a:endParaRPr/>
          </a:p>
          <a:p>
            <a:pPr indent="-241300" lvl="0" marL="342900" rtl="0" algn="l">
              <a:lnSpc>
                <a:spcPct val="100000"/>
              </a:lnSpc>
              <a:spcBef>
                <a:spcPts val="320"/>
              </a:spcBef>
              <a:spcAft>
                <a:spcPts val="0"/>
              </a:spcAft>
              <a:buClr>
                <a:schemeClr val="dk1"/>
              </a:buClr>
              <a:buSzPts val="1600"/>
              <a:buNone/>
            </a:pPr>
            <a:r>
              <a:t/>
            </a:r>
            <a:endParaRPr sz="1600"/>
          </a:p>
          <a:p>
            <a:pPr indent="-241300" lvl="0" marL="342900" rtl="0" algn="l">
              <a:lnSpc>
                <a:spcPct val="100000"/>
              </a:lnSpc>
              <a:spcBef>
                <a:spcPts val="320"/>
              </a:spcBef>
              <a:spcAft>
                <a:spcPts val="0"/>
              </a:spcAft>
              <a:buClr>
                <a:schemeClr val="dk1"/>
              </a:buClr>
              <a:buSzPts val="1600"/>
              <a:buNone/>
            </a:pPr>
            <a:r>
              <a:t/>
            </a:r>
            <a:endParaRPr sz="1600"/>
          </a:p>
          <a:p>
            <a:pPr indent="-241300" lvl="0" marL="342900" rtl="0" algn="l">
              <a:lnSpc>
                <a:spcPct val="100000"/>
              </a:lnSpc>
              <a:spcBef>
                <a:spcPts val="320"/>
              </a:spcBef>
              <a:spcAft>
                <a:spcPts val="0"/>
              </a:spcAft>
              <a:buClr>
                <a:schemeClr val="dk1"/>
              </a:buClr>
              <a:buSzPts val="1600"/>
              <a:buNone/>
            </a:pPr>
            <a:r>
              <a:t/>
            </a:r>
            <a:endParaRPr sz="1600"/>
          </a:p>
        </p:txBody>
      </p:sp>
      <p:sp>
        <p:nvSpPr>
          <p:cNvPr id="212" name="Google Shape;21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Convolution of discrete signals</a:t>
            </a:r>
            <a:endParaRPr/>
          </a:p>
        </p:txBody>
      </p:sp>
      <p:sp>
        <p:nvSpPr>
          <p:cNvPr id="218" name="Google Shape;218;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Discrete equivalent of the convolution is:</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Due to the periodic nature of the DFT and IDFT, the convolution will also be periodic.</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The above formula represents one period of that periodic resultant signal.</a:t>
            </a:r>
            <a:endParaRPr/>
          </a:p>
        </p:txBody>
      </p:sp>
      <p:pic>
        <p:nvPicPr>
          <p:cNvPr id="219" name="Google Shape;219;p15"/>
          <p:cNvPicPr preferRelativeResize="0"/>
          <p:nvPr/>
        </p:nvPicPr>
        <p:blipFill rotWithShape="1">
          <a:blip r:embed="rId3">
            <a:alphaModFix/>
          </a:blip>
          <a:srcRect b="0" l="0" r="0" t="0"/>
          <a:stretch/>
        </p:blipFill>
        <p:spPr>
          <a:xfrm>
            <a:off x="914400" y="2286000"/>
            <a:ext cx="4455459" cy="1066800"/>
          </a:xfrm>
          <a:prstGeom prst="rect">
            <a:avLst/>
          </a:prstGeom>
          <a:noFill/>
          <a:ln>
            <a:noFill/>
          </a:ln>
        </p:spPr>
      </p:pic>
      <p:sp>
        <p:nvSpPr>
          <p:cNvPr id="220" name="Google Shape;2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500"/>
                                        <p:tgtEl>
                                          <p:spTgt spid="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Effect filter="fade" transition="in">
                                      <p:cBhvr>
                                        <p:cTn dur="500"/>
                                        <p:tgtEl>
                                          <p:spTgt spid="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Effect filter="fade" transition="in">
                                      <p:cBhvr>
                                        <p:cTn dur="500"/>
                                        <p:tgtEl>
                                          <p:spTgt spid="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animEffect filter="fade" transition="in">
                                      <p:cBhvr>
                                        <p:cTn dur="500"/>
                                        <p:tgtEl>
                                          <p:spTgt spid="2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animEffect filter="fade" transition="in">
                                      <p:cBhvr>
                                        <p:cTn dur="500"/>
                                        <p:tgtEl>
                                          <p:spTgt spid="2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animEffect filter="fade" transition="in">
                                      <p:cBhvr>
                                        <p:cTn dur="500"/>
                                        <p:tgtEl>
                                          <p:spTgt spid="2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6" st="6"/>
                                            </p:txEl>
                                          </p:spTgt>
                                        </p:tgtEl>
                                        <p:attrNameLst>
                                          <p:attrName>style.visibility</p:attrName>
                                        </p:attrNameLst>
                                      </p:cBhvr>
                                      <p:to>
                                        <p:strVal val="visible"/>
                                      </p:to>
                                    </p:set>
                                    <p:animEffect filter="fade" transition="in">
                                      <p:cBhvr>
                                        <p:cTn dur="500"/>
                                        <p:tgtEl>
                                          <p:spTgt spid="21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Convolution of discrete signals</a:t>
            </a:r>
            <a:endParaRPr/>
          </a:p>
        </p:txBody>
      </p:sp>
      <p:sp>
        <p:nvSpPr>
          <p:cNvPr id="226" name="Google Shape;226;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The convolution theorem from continuous signals has an extension to the discrete case as well:</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Therefore discrete convolution can be implemented using product of DFTs followed by an IDFT.</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But in doing so, one has to account for </a:t>
            </a:r>
            <a:r>
              <a:rPr b="1" lang="en-US"/>
              <a:t>periodicity</a:t>
            </a:r>
            <a:r>
              <a:rPr lang="en-US"/>
              <a:t> </a:t>
            </a:r>
            <a:r>
              <a:rPr b="1" lang="en-US"/>
              <a:t>issues</a:t>
            </a:r>
            <a:r>
              <a:rPr lang="en-US"/>
              <a:t> to avoid </a:t>
            </a:r>
            <a:r>
              <a:rPr i="1" lang="en-US"/>
              <a:t>wrap-around artifacts </a:t>
            </a:r>
            <a:r>
              <a:rPr lang="en-US"/>
              <a:t>(see next slide).</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p:txBody>
      </p:sp>
      <p:pic>
        <p:nvPicPr>
          <p:cNvPr id="227" name="Google Shape;227;p16"/>
          <p:cNvPicPr preferRelativeResize="0"/>
          <p:nvPr/>
        </p:nvPicPr>
        <p:blipFill rotWithShape="1">
          <a:blip r:embed="rId3">
            <a:alphaModFix/>
          </a:blip>
          <a:srcRect b="0" l="0" r="0" t="0"/>
          <a:stretch/>
        </p:blipFill>
        <p:spPr>
          <a:xfrm>
            <a:off x="1039813" y="2667000"/>
            <a:ext cx="3827462" cy="501650"/>
          </a:xfrm>
          <a:prstGeom prst="rect">
            <a:avLst/>
          </a:prstGeom>
          <a:noFill/>
          <a:ln>
            <a:noFill/>
          </a:ln>
        </p:spPr>
      </p:pic>
      <p:sp>
        <p:nvSpPr>
          <p:cNvPr id="228" name="Google Shape;22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5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500"/>
                                        <p:tgtEl>
                                          <p:spTgt spid="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500"/>
                                        <p:tgtEl>
                                          <p:spTgt spid="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500"/>
                                        <p:tgtEl>
                                          <p:spTgt spid="2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Effect filter="fade" transition="in">
                                      <p:cBhvr>
                                        <p:cTn dur="500"/>
                                        <p:tgtEl>
                                          <p:spTgt spid="2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Effect filter="fade" transition="in">
                                      <p:cBhvr>
                                        <p:cTn dur="500"/>
                                        <p:tgtEl>
                                          <p:spTgt spid="2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6" st="6"/>
                                            </p:txEl>
                                          </p:spTgt>
                                        </p:tgtEl>
                                        <p:attrNameLst>
                                          <p:attrName>style.visibility</p:attrName>
                                        </p:attrNameLst>
                                      </p:cBhvr>
                                      <p:to>
                                        <p:strVal val="visible"/>
                                      </p:to>
                                    </p:set>
                                    <p:animEffect filter="fade" transition="in">
                                      <p:cBhvr>
                                        <p:cTn dur="500"/>
                                        <p:tgtEl>
                                          <p:spTgt spid="2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7" st="7"/>
                                            </p:txEl>
                                          </p:spTgt>
                                        </p:tgtEl>
                                        <p:attrNameLst>
                                          <p:attrName>style.visibility</p:attrName>
                                        </p:attrNameLst>
                                      </p:cBhvr>
                                      <p:to>
                                        <p:strVal val="visible"/>
                                      </p:to>
                                    </p:set>
                                    <p:animEffect filter="fade" transition="in">
                                      <p:cBhvr>
                                        <p:cTn dur="500"/>
                                        <p:tgtEl>
                                          <p:spTgt spid="2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8" st="8"/>
                                            </p:txEl>
                                          </p:spTgt>
                                        </p:tgtEl>
                                        <p:attrNameLst>
                                          <p:attrName>style.visibility</p:attrName>
                                        </p:attrNameLst>
                                      </p:cBhvr>
                                      <p:to>
                                        <p:strVal val="visible"/>
                                      </p:to>
                                    </p:set>
                                    <p:animEffect filter="fade" transition="in">
                                      <p:cBhvr>
                                        <p:cTn dur="500"/>
                                        <p:tgtEl>
                                          <p:spTgt spid="2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7"/>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Convolution of discrete signals</a:t>
            </a:r>
            <a:endParaRPr/>
          </a:p>
        </p:txBody>
      </p:sp>
      <p:sp>
        <p:nvSpPr>
          <p:cNvPr id="234" name="Google Shape;234;p17"/>
          <p:cNvSpPr txBox="1"/>
          <p:nvPr>
            <p:ph idx="1" type="body"/>
          </p:nvPr>
        </p:nvSpPr>
        <p:spPr>
          <a:xfrm>
            <a:off x="457200" y="990600"/>
            <a:ext cx="8229600" cy="58674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Consider the discrete convolution:</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To convolve </a:t>
            </a:r>
            <a:r>
              <a:rPr i="1" lang="en-US"/>
              <a:t>f</a:t>
            </a:r>
            <a:r>
              <a:rPr lang="en-US"/>
              <a:t> with </a:t>
            </a:r>
            <a:r>
              <a:rPr i="1" lang="en-US"/>
              <a:t>h</a:t>
            </a:r>
            <a:r>
              <a:rPr lang="en-US"/>
              <a:t>, you need to (1) flip </a:t>
            </a:r>
            <a:r>
              <a:rPr i="1" lang="en-US"/>
              <a:t>h</a:t>
            </a:r>
            <a:r>
              <a:rPr lang="en-US"/>
              <a:t> about the origin, (2) translate the flipped signal by an amount </a:t>
            </a:r>
            <a:r>
              <a:rPr i="1" lang="en-US"/>
              <a:t>n</a:t>
            </a:r>
            <a:r>
              <a:rPr lang="en-US"/>
              <a:t>, and (3) compute the sum in the above formula. </a:t>
            </a:r>
            <a:endParaRPr/>
          </a:p>
          <a:p>
            <a:pPr indent="-342900" lvl="0" marL="342900" rtl="0" algn="l">
              <a:lnSpc>
                <a:spcPct val="100000"/>
              </a:lnSpc>
              <a:spcBef>
                <a:spcPts val="592"/>
              </a:spcBef>
              <a:spcAft>
                <a:spcPts val="0"/>
              </a:spcAft>
              <a:buClr>
                <a:schemeClr val="dk1"/>
              </a:buClr>
              <a:buSzPct val="100000"/>
              <a:buChar char="•"/>
            </a:pPr>
            <a:r>
              <a:rPr lang="en-US"/>
              <a:t>Steps 2 and 3 are repeated for each value of </a:t>
            </a:r>
            <a:r>
              <a:rPr i="1" lang="en-US"/>
              <a:t>n</a:t>
            </a:r>
            <a:r>
              <a:rPr lang="en-US"/>
              <a:t>.</a:t>
            </a:r>
            <a:endParaRPr/>
          </a:p>
          <a:p>
            <a:pPr indent="-342900" lvl="0" marL="342900" rtl="0" algn="l">
              <a:lnSpc>
                <a:spcPct val="100000"/>
              </a:lnSpc>
              <a:spcBef>
                <a:spcPts val="592"/>
              </a:spcBef>
              <a:spcAft>
                <a:spcPts val="0"/>
              </a:spcAft>
              <a:buClr>
                <a:schemeClr val="dk1"/>
              </a:buClr>
              <a:buSzPct val="100000"/>
              <a:buChar char="•"/>
            </a:pPr>
            <a:r>
              <a:rPr lang="en-US"/>
              <a:t>The variable </a:t>
            </a:r>
            <a:r>
              <a:rPr i="1" lang="en-US"/>
              <a:t>n</a:t>
            </a:r>
            <a:r>
              <a:rPr lang="en-US"/>
              <a:t> ranges over all integers required to completely slide </a:t>
            </a:r>
            <a:r>
              <a:rPr i="1" lang="en-US"/>
              <a:t>h</a:t>
            </a:r>
            <a:r>
              <a:rPr lang="en-US"/>
              <a:t> over </a:t>
            </a:r>
            <a:r>
              <a:rPr i="1" lang="en-US"/>
              <a:t>f</a:t>
            </a:r>
            <a:r>
              <a:rPr lang="en-US"/>
              <a:t>.</a:t>
            </a:r>
            <a:endParaRPr/>
          </a:p>
          <a:p>
            <a:pPr indent="-342900" lvl="0" marL="342900" rtl="0" algn="l">
              <a:lnSpc>
                <a:spcPct val="100000"/>
              </a:lnSpc>
              <a:spcBef>
                <a:spcPts val="592"/>
              </a:spcBef>
              <a:spcAft>
                <a:spcPts val="0"/>
              </a:spcAft>
              <a:buClr>
                <a:schemeClr val="dk1"/>
              </a:buClr>
              <a:buSzPct val="100000"/>
              <a:buChar char="•"/>
            </a:pPr>
            <a:r>
              <a:rPr lang="en-US"/>
              <a:t>If </a:t>
            </a:r>
            <a:r>
              <a:rPr i="1" lang="en-US"/>
              <a:t>h</a:t>
            </a:r>
            <a:r>
              <a:rPr lang="en-US"/>
              <a:t> and </a:t>
            </a:r>
            <a:r>
              <a:rPr i="1" lang="en-US"/>
              <a:t>f</a:t>
            </a:r>
            <a:r>
              <a:rPr lang="en-US"/>
              <a:t> have size </a:t>
            </a:r>
            <a:r>
              <a:rPr i="1" lang="en-US"/>
              <a:t>M</a:t>
            </a:r>
            <a:r>
              <a:rPr lang="en-US"/>
              <a:t>, then </a:t>
            </a:r>
            <a:r>
              <a:rPr i="1" lang="en-US"/>
              <a:t>n</a:t>
            </a:r>
            <a:r>
              <a:rPr lang="en-US"/>
              <a:t> has to range up to 2</a:t>
            </a:r>
            <a:r>
              <a:rPr i="1" lang="en-US"/>
              <a:t>M</a:t>
            </a:r>
            <a:r>
              <a:rPr lang="en-US"/>
              <a:t>-1.</a:t>
            </a:r>
            <a:endParaRPr/>
          </a:p>
        </p:txBody>
      </p:sp>
      <p:pic>
        <p:nvPicPr>
          <p:cNvPr id="235" name="Google Shape;235;p17"/>
          <p:cNvPicPr preferRelativeResize="0"/>
          <p:nvPr/>
        </p:nvPicPr>
        <p:blipFill rotWithShape="1">
          <a:blip r:embed="rId3">
            <a:alphaModFix/>
          </a:blip>
          <a:srcRect b="0" l="0" r="0" t="0"/>
          <a:stretch/>
        </p:blipFill>
        <p:spPr>
          <a:xfrm>
            <a:off x="914400" y="1447800"/>
            <a:ext cx="4143375" cy="1066800"/>
          </a:xfrm>
          <a:prstGeom prst="rect">
            <a:avLst/>
          </a:prstGeom>
          <a:noFill/>
          <a:ln>
            <a:noFill/>
          </a:ln>
        </p:spPr>
      </p:pic>
      <p:sp>
        <p:nvSpPr>
          <p:cNvPr id="236" name="Google Shape;23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5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5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5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5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5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5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500"/>
                                        <p:tgtEl>
                                          <p:spTgt spid="23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Convolution of discrete signals</a:t>
            </a:r>
            <a:endParaRPr/>
          </a:p>
        </p:txBody>
      </p:sp>
      <p:sp>
        <p:nvSpPr>
          <p:cNvPr id="242" name="Google Shape;242;p18"/>
          <p:cNvSpPr txBox="1"/>
          <p:nvPr>
            <p:ph idx="1" type="body"/>
          </p:nvPr>
        </p:nvSpPr>
        <p:spPr>
          <a:xfrm>
            <a:off x="457200" y="990600"/>
            <a:ext cx="8229600" cy="55626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t>In other words, the resultant signal must have length of 2</a:t>
            </a:r>
            <a:r>
              <a:rPr i="1" lang="en-US"/>
              <a:t>M</a:t>
            </a:r>
            <a:r>
              <a:rPr lang="en-US"/>
              <a:t>-1.</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The convolution can be implemented in the time/spatial domain – and MATLAB has a routine called </a:t>
            </a:r>
            <a:r>
              <a:rPr b="1" lang="en-US"/>
              <a:t>conv</a:t>
            </a:r>
            <a:r>
              <a:rPr lang="en-US"/>
              <a:t> which does the job for you!</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Now imagine you tried to implement the convolution using a DFT of </a:t>
            </a:r>
            <a:r>
              <a:rPr i="1" lang="en-US"/>
              <a:t>M</a:t>
            </a:r>
            <a:r>
              <a:rPr lang="en-US"/>
              <a:t>-point signals followed by an </a:t>
            </a:r>
            <a:r>
              <a:rPr i="1" lang="en-US"/>
              <a:t>M</a:t>
            </a:r>
            <a:r>
              <a:rPr lang="en-US"/>
              <a:t>-point IDFT.</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Owing to the assumed periodicity, you would get an undesirable wrap-around effect. See next slide for an illustration.</a:t>
            </a:r>
            <a:endParaRPr/>
          </a:p>
        </p:txBody>
      </p:sp>
      <p:sp>
        <p:nvSpPr>
          <p:cNvPr id="243" name="Google Shape;24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5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5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5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5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5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5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500"/>
                                        <p:tgtEl>
                                          <p:spTgt spid="24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9"/>
          <p:cNvPicPr preferRelativeResize="0"/>
          <p:nvPr/>
        </p:nvPicPr>
        <p:blipFill rotWithShape="1">
          <a:blip r:embed="rId3">
            <a:alphaModFix/>
          </a:blip>
          <a:srcRect b="0" l="0" r="0" t="0"/>
          <a:stretch/>
        </p:blipFill>
        <p:spPr>
          <a:xfrm>
            <a:off x="0" y="0"/>
            <a:ext cx="5334000" cy="6764084"/>
          </a:xfrm>
          <a:prstGeom prst="rect">
            <a:avLst/>
          </a:prstGeom>
          <a:noFill/>
          <a:ln>
            <a:noFill/>
          </a:ln>
        </p:spPr>
      </p:pic>
      <p:pic>
        <p:nvPicPr>
          <p:cNvPr id="249" name="Google Shape;249;p19"/>
          <p:cNvPicPr preferRelativeResize="0"/>
          <p:nvPr/>
        </p:nvPicPr>
        <p:blipFill rotWithShape="1">
          <a:blip r:embed="rId4">
            <a:alphaModFix/>
          </a:blip>
          <a:srcRect b="0" l="0" r="0" t="0"/>
          <a:stretch/>
        </p:blipFill>
        <p:spPr>
          <a:xfrm>
            <a:off x="5638800" y="0"/>
            <a:ext cx="1524000" cy="6659472"/>
          </a:xfrm>
          <a:prstGeom prst="rect">
            <a:avLst/>
          </a:prstGeom>
          <a:noFill/>
          <a:ln>
            <a:noFill/>
          </a:ln>
        </p:spPr>
      </p:pic>
      <p:cxnSp>
        <p:nvCxnSpPr>
          <p:cNvPr id="250" name="Google Shape;250;p19"/>
          <p:cNvCxnSpPr/>
          <p:nvPr/>
        </p:nvCxnSpPr>
        <p:spPr>
          <a:xfrm>
            <a:off x="5715000" y="6324600"/>
            <a:ext cx="1219200" cy="1588"/>
          </a:xfrm>
          <a:prstGeom prst="straightConnector1">
            <a:avLst/>
          </a:prstGeom>
          <a:noFill/>
          <a:ln cap="flat" cmpd="sng" w="50800">
            <a:solidFill>
              <a:srgbClr val="FF0000"/>
            </a:solidFill>
            <a:prstDash val="solid"/>
            <a:round/>
            <a:headEnd len="sm" w="sm" type="none"/>
            <a:tailEnd len="sm" w="sm" type="none"/>
          </a:ln>
        </p:spPr>
      </p:cxnSp>
      <p:sp>
        <p:nvSpPr>
          <p:cNvPr id="251" name="Google Shape;251;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Fourier Transform</a:t>
            </a:r>
            <a:endParaRPr/>
          </a:p>
        </p:txBody>
      </p:sp>
      <p:sp>
        <p:nvSpPr>
          <p:cNvPr id="95" name="Google Shape;95;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You have so far studied the Fourier transform of a 1D or 2D continuous (analog) function.</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The functions we deal with in practical signal or image processing are however discrete.</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We need an equivalent of the Fourier transform of such discrete signals.</a:t>
            </a:r>
            <a:endParaRPr/>
          </a:p>
        </p:txBody>
      </p:sp>
      <p:sp>
        <p:nvSpPr>
          <p:cNvPr id="96" name="Google Shape;9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5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5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5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5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animEffect filter="fade" transition="in">
                                      <p:cBhvr>
                                        <p:cTn dur="500"/>
                                        <p:tgtEl>
                                          <p:spTgt spid="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Convolution of discrete signals</a:t>
            </a:r>
            <a:endParaRPr/>
          </a:p>
        </p:txBody>
      </p:sp>
      <p:sp>
        <p:nvSpPr>
          <p:cNvPr id="257" name="Google Shape;257;p20"/>
          <p:cNvSpPr txBox="1"/>
          <p:nvPr>
            <p:ph idx="1" type="body"/>
          </p:nvPr>
        </p:nvSpPr>
        <p:spPr>
          <a:xfrm>
            <a:off x="457200" y="990600"/>
            <a:ext cx="8229600"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How does one deal with this conundrum?</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If </a:t>
            </a:r>
            <a:r>
              <a:rPr b="1" lang="en-US"/>
              <a:t>f</a:t>
            </a:r>
            <a:r>
              <a:rPr lang="en-US"/>
              <a:t> has length </a:t>
            </a:r>
            <a:r>
              <a:rPr i="1" lang="en-US"/>
              <a:t>M</a:t>
            </a:r>
            <a:r>
              <a:rPr lang="en-US"/>
              <a:t> and </a:t>
            </a:r>
            <a:r>
              <a:rPr b="1" lang="en-US"/>
              <a:t>h</a:t>
            </a:r>
            <a:r>
              <a:rPr lang="en-US"/>
              <a:t> has length </a:t>
            </a:r>
            <a:r>
              <a:rPr i="1" lang="en-US"/>
              <a:t>K</a:t>
            </a:r>
            <a:r>
              <a:rPr lang="en-US"/>
              <a:t>, then you should zero-pad both sequences so that they now have length at least </a:t>
            </a:r>
            <a:r>
              <a:rPr i="1" lang="en-US"/>
              <a:t>M</a:t>
            </a:r>
            <a:r>
              <a:rPr lang="en-US"/>
              <a:t>+</a:t>
            </a:r>
            <a:r>
              <a:rPr i="1" lang="en-US"/>
              <a:t>K</a:t>
            </a:r>
            <a:r>
              <a:rPr lang="en-US"/>
              <a:t>-1.</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Then compute </a:t>
            </a:r>
            <a:r>
              <a:rPr i="1" lang="en-US"/>
              <a:t>M</a:t>
            </a:r>
            <a:r>
              <a:rPr lang="en-US"/>
              <a:t>+</a:t>
            </a:r>
            <a:r>
              <a:rPr i="1" lang="en-US"/>
              <a:t>K</a:t>
            </a:r>
            <a:r>
              <a:rPr lang="en-US"/>
              <a:t>-1 point DFT for both, multiply the DFTs and compute the </a:t>
            </a:r>
            <a:r>
              <a:rPr i="1" lang="en-US"/>
              <a:t>M</a:t>
            </a:r>
            <a:r>
              <a:rPr lang="en-US"/>
              <a:t>+</a:t>
            </a:r>
            <a:r>
              <a:rPr i="1" lang="en-US"/>
              <a:t>K</a:t>
            </a:r>
            <a:r>
              <a:rPr lang="en-US"/>
              <a:t>-1 point IDFT.</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58" name="Google Shape;25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5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5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5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5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5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500"/>
                                        <p:tgtEl>
                                          <p:spTgt spid="2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Convolution of discrete signals: 2 methods</a:t>
            </a:r>
            <a:endParaRPr/>
          </a:p>
        </p:txBody>
      </p:sp>
      <p:sp>
        <p:nvSpPr>
          <p:cNvPr id="264" name="Google Shape;264;p21"/>
          <p:cNvSpPr txBox="1"/>
          <p:nvPr>
            <p:ph idx="1" type="body"/>
          </p:nvPr>
        </p:nvSpPr>
        <p:spPr>
          <a:xfrm>
            <a:off x="381000" y="1295400"/>
            <a:ext cx="82296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1900"/>
              <a:buChar char="•"/>
            </a:pPr>
            <a:r>
              <a:rPr lang="en-US" sz="1900"/>
              <a:t>Consider you want to convolve signal </a:t>
            </a:r>
            <a:r>
              <a:rPr i="1" lang="en-US" sz="1900"/>
              <a:t>f</a:t>
            </a:r>
            <a:r>
              <a:rPr lang="en-US" sz="1900"/>
              <a:t> having </a:t>
            </a:r>
            <a:r>
              <a:rPr i="1" lang="en-US" sz="1900"/>
              <a:t>N</a:t>
            </a:r>
            <a:r>
              <a:rPr lang="en-US" sz="1900"/>
              <a:t> elements with signal </a:t>
            </a:r>
            <a:r>
              <a:rPr i="1" lang="en-US" sz="1900"/>
              <a:t>h</a:t>
            </a:r>
            <a:r>
              <a:rPr lang="en-US" sz="1900"/>
              <a:t> having </a:t>
            </a:r>
            <a:r>
              <a:rPr i="1" lang="en-US" sz="1900"/>
              <a:t>K</a:t>
            </a:r>
            <a:r>
              <a:rPr lang="en-US" sz="1900"/>
              <a:t> elements.</a:t>
            </a:r>
            <a:endParaRPr/>
          </a:p>
          <a:p>
            <a:pPr indent="-222250" lvl="0" marL="342900" rtl="0" algn="l">
              <a:lnSpc>
                <a:spcPct val="100000"/>
              </a:lnSpc>
              <a:spcBef>
                <a:spcPts val="380"/>
              </a:spcBef>
              <a:spcAft>
                <a:spcPts val="0"/>
              </a:spcAft>
              <a:buClr>
                <a:schemeClr val="dk1"/>
              </a:buClr>
              <a:buSzPts val="1900"/>
              <a:buNone/>
            </a:pPr>
            <a:r>
              <a:t/>
            </a:r>
            <a:endParaRPr sz="1900"/>
          </a:p>
          <a:p>
            <a:pPr indent="-342900" lvl="0" marL="342900" rtl="0" algn="l">
              <a:lnSpc>
                <a:spcPct val="100000"/>
              </a:lnSpc>
              <a:spcBef>
                <a:spcPts val="380"/>
              </a:spcBef>
              <a:spcAft>
                <a:spcPts val="0"/>
              </a:spcAft>
              <a:buClr>
                <a:schemeClr val="dk1"/>
              </a:buClr>
              <a:buSzPts val="1900"/>
              <a:buChar char="•"/>
            </a:pPr>
            <a:r>
              <a:rPr lang="en-US" sz="1900"/>
              <a:t>You can use the </a:t>
            </a:r>
            <a:r>
              <a:rPr b="1" lang="en-US" sz="1900"/>
              <a:t>conv</a:t>
            </a:r>
            <a:r>
              <a:rPr lang="en-US" sz="1900"/>
              <a:t> routine in MATLAB – which by default produces a signal of </a:t>
            </a:r>
            <a:r>
              <a:rPr i="1" lang="en-US" sz="1900"/>
              <a:t>N</a:t>
            </a:r>
            <a:r>
              <a:rPr lang="en-US" sz="1900"/>
              <a:t>+</a:t>
            </a:r>
            <a:r>
              <a:rPr i="1" lang="en-US" sz="1900"/>
              <a:t>K</a:t>
            </a:r>
            <a:r>
              <a:rPr lang="en-US" sz="1900"/>
              <a:t>-1 elements for you. It takes care of zero-padding internally for you.</a:t>
            </a:r>
            <a:endParaRPr/>
          </a:p>
          <a:p>
            <a:pPr indent="-222250" lvl="0" marL="342900" rtl="0" algn="l">
              <a:lnSpc>
                <a:spcPct val="100000"/>
              </a:lnSpc>
              <a:spcBef>
                <a:spcPts val="380"/>
              </a:spcBef>
              <a:spcAft>
                <a:spcPts val="0"/>
              </a:spcAft>
              <a:buClr>
                <a:schemeClr val="dk1"/>
              </a:buClr>
              <a:buSzPts val="1900"/>
              <a:buNone/>
            </a:pPr>
            <a:r>
              <a:t/>
            </a:r>
            <a:endParaRPr sz="1900"/>
          </a:p>
          <a:p>
            <a:pPr indent="-342900" lvl="0" marL="342900" rtl="0" algn="l">
              <a:lnSpc>
                <a:spcPct val="100000"/>
              </a:lnSpc>
              <a:spcBef>
                <a:spcPts val="380"/>
              </a:spcBef>
              <a:spcAft>
                <a:spcPts val="0"/>
              </a:spcAft>
              <a:buClr>
                <a:schemeClr val="dk1"/>
              </a:buClr>
              <a:buSzPts val="1900"/>
              <a:buChar char="•"/>
            </a:pPr>
            <a:r>
              <a:rPr lang="en-US" sz="1900"/>
              <a:t>The other (equivalent) alternative is to:</a:t>
            </a:r>
            <a:endParaRPr/>
          </a:p>
          <a:p>
            <a:pPr indent="-342900" lvl="0" marL="342900" rtl="0" algn="l">
              <a:lnSpc>
                <a:spcPct val="100000"/>
              </a:lnSpc>
              <a:spcBef>
                <a:spcPts val="380"/>
              </a:spcBef>
              <a:spcAft>
                <a:spcPts val="0"/>
              </a:spcAft>
              <a:buClr>
                <a:schemeClr val="dk1"/>
              </a:buClr>
              <a:buSzPts val="1900"/>
              <a:buFont typeface="Noto Sans Symbols"/>
              <a:buChar char="❑"/>
            </a:pPr>
            <a:r>
              <a:rPr lang="en-US" sz="1900"/>
              <a:t> Append </a:t>
            </a:r>
            <a:r>
              <a:rPr i="1" lang="en-US" sz="1900"/>
              <a:t>f</a:t>
            </a:r>
            <a:r>
              <a:rPr lang="en-US" sz="1900"/>
              <a:t> with </a:t>
            </a:r>
            <a:r>
              <a:rPr i="1" lang="en-US" sz="1900"/>
              <a:t>K</a:t>
            </a:r>
            <a:r>
              <a:rPr lang="en-US" sz="1900"/>
              <a:t>-1 zeros.</a:t>
            </a:r>
            <a:endParaRPr/>
          </a:p>
          <a:p>
            <a:pPr indent="-342900" lvl="0" marL="342900" rtl="0" algn="l">
              <a:lnSpc>
                <a:spcPct val="100000"/>
              </a:lnSpc>
              <a:spcBef>
                <a:spcPts val="380"/>
              </a:spcBef>
              <a:spcAft>
                <a:spcPts val="0"/>
              </a:spcAft>
              <a:buClr>
                <a:schemeClr val="dk1"/>
              </a:buClr>
              <a:buSzPts val="1900"/>
              <a:buFont typeface="Noto Sans Symbols"/>
              <a:buChar char="❑"/>
            </a:pPr>
            <a:r>
              <a:rPr lang="en-US" sz="1900"/>
              <a:t>Append </a:t>
            </a:r>
            <a:r>
              <a:rPr i="1" lang="en-US" sz="1900"/>
              <a:t>h</a:t>
            </a:r>
            <a:r>
              <a:rPr lang="en-US" sz="1900"/>
              <a:t> with </a:t>
            </a:r>
            <a:r>
              <a:rPr i="1" lang="en-US" sz="1900"/>
              <a:t>N</a:t>
            </a:r>
            <a:r>
              <a:rPr lang="en-US" sz="1900"/>
              <a:t>-1 zeros.</a:t>
            </a:r>
            <a:endParaRPr/>
          </a:p>
          <a:p>
            <a:pPr indent="-342900" lvl="0" marL="342900" rtl="0" algn="l">
              <a:lnSpc>
                <a:spcPct val="100000"/>
              </a:lnSpc>
              <a:spcBef>
                <a:spcPts val="380"/>
              </a:spcBef>
              <a:spcAft>
                <a:spcPts val="0"/>
              </a:spcAft>
              <a:buClr>
                <a:schemeClr val="dk1"/>
              </a:buClr>
              <a:buSzPts val="1900"/>
              <a:buFont typeface="Noto Sans Symbols"/>
              <a:buChar char="❑"/>
            </a:pPr>
            <a:r>
              <a:rPr lang="en-US" sz="1900"/>
              <a:t>Compute the </a:t>
            </a:r>
            <a:r>
              <a:rPr i="1" lang="en-US" sz="1900"/>
              <a:t>N</a:t>
            </a:r>
            <a:r>
              <a:rPr lang="en-US" sz="1900"/>
              <a:t>+</a:t>
            </a:r>
            <a:r>
              <a:rPr i="1" lang="en-US" sz="1900"/>
              <a:t>K</a:t>
            </a:r>
            <a:r>
              <a:rPr lang="en-US" sz="1900"/>
              <a:t>-1 point DFT of </a:t>
            </a:r>
            <a:r>
              <a:rPr i="1" lang="en-US" sz="1900"/>
              <a:t>f</a:t>
            </a:r>
            <a:r>
              <a:rPr lang="en-US" sz="1900"/>
              <a:t> and </a:t>
            </a:r>
            <a:r>
              <a:rPr i="1" lang="en-US" sz="1900"/>
              <a:t>h</a:t>
            </a:r>
            <a:r>
              <a:rPr lang="en-US" sz="1900"/>
              <a:t> (using </a:t>
            </a:r>
            <a:r>
              <a:rPr b="1" lang="en-US" sz="1900"/>
              <a:t>fft</a:t>
            </a:r>
            <a:r>
              <a:rPr lang="en-US" sz="1900"/>
              <a:t>).</a:t>
            </a:r>
            <a:endParaRPr/>
          </a:p>
          <a:p>
            <a:pPr indent="-342900" lvl="0" marL="342900" rtl="0" algn="l">
              <a:lnSpc>
                <a:spcPct val="100000"/>
              </a:lnSpc>
              <a:spcBef>
                <a:spcPts val="380"/>
              </a:spcBef>
              <a:spcAft>
                <a:spcPts val="0"/>
              </a:spcAft>
              <a:buClr>
                <a:schemeClr val="dk1"/>
              </a:buClr>
              <a:buSzPts val="1900"/>
              <a:buFont typeface="Noto Sans Symbols"/>
              <a:buChar char="❑"/>
            </a:pPr>
            <a:r>
              <a:rPr lang="en-US" sz="1900"/>
              <a:t>Multiply the two DFTs point-wise.</a:t>
            </a:r>
            <a:endParaRPr/>
          </a:p>
          <a:p>
            <a:pPr indent="-342900" lvl="0" marL="342900" rtl="0" algn="l">
              <a:lnSpc>
                <a:spcPct val="100000"/>
              </a:lnSpc>
              <a:spcBef>
                <a:spcPts val="380"/>
              </a:spcBef>
              <a:spcAft>
                <a:spcPts val="0"/>
              </a:spcAft>
              <a:buClr>
                <a:schemeClr val="dk1"/>
              </a:buClr>
              <a:buSzPts val="1900"/>
              <a:buFont typeface="Noto Sans Symbols"/>
              <a:buChar char="❑"/>
            </a:pPr>
            <a:r>
              <a:rPr lang="en-US" sz="1900"/>
              <a:t>Compute the IDFT of the result – this gives you a signal with </a:t>
            </a:r>
            <a:r>
              <a:rPr i="1" lang="en-US" sz="1900"/>
              <a:t>N</a:t>
            </a:r>
            <a:r>
              <a:rPr lang="en-US" sz="1900"/>
              <a:t>+</a:t>
            </a:r>
            <a:r>
              <a:rPr i="1" lang="en-US" sz="1900"/>
              <a:t>K</a:t>
            </a:r>
            <a:r>
              <a:rPr lang="en-US" sz="1900"/>
              <a:t>-1 elements.</a:t>
            </a:r>
            <a:endParaRPr/>
          </a:p>
          <a:p>
            <a:pPr indent="-222250" lvl="0" marL="342900" rtl="0" algn="l">
              <a:lnSpc>
                <a:spcPct val="100000"/>
              </a:lnSpc>
              <a:spcBef>
                <a:spcPts val="380"/>
              </a:spcBef>
              <a:spcAft>
                <a:spcPts val="0"/>
              </a:spcAft>
              <a:buClr>
                <a:schemeClr val="dk1"/>
              </a:buClr>
              <a:buSzPts val="1900"/>
              <a:buFont typeface="Noto Sans Symbols"/>
              <a:buNone/>
            </a:pPr>
            <a:r>
              <a:t/>
            </a:r>
            <a:endParaRPr sz="1900"/>
          </a:p>
          <a:p>
            <a:pPr indent="-342900" lvl="0" marL="342900" rtl="0" algn="l">
              <a:lnSpc>
                <a:spcPct val="100000"/>
              </a:lnSpc>
              <a:spcBef>
                <a:spcPts val="380"/>
              </a:spcBef>
              <a:spcAft>
                <a:spcPts val="0"/>
              </a:spcAft>
              <a:buClr>
                <a:schemeClr val="dk1"/>
              </a:buClr>
              <a:buSzPts val="1900"/>
              <a:buChar char="•"/>
            </a:pPr>
            <a:r>
              <a:rPr lang="en-US" sz="1900"/>
              <a:t>In both cases, you may wish to extract the first </a:t>
            </a:r>
            <a:r>
              <a:rPr i="1" lang="en-US" sz="1900"/>
              <a:t>N</a:t>
            </a:r>
            <a:r>
              <a:rPr lang="en-US" sz="1900"/>
              <a:t> elements of the resultant signal (note that the trailing </a:t>
            </a:r>
            <a:r>
              <a:rPr i="1" lang="en-US" sz="1900"/>
              <a:t>K</a:t>
            </a:r>
            <a:r>
              <a:rPr lang="en-US" sz="1900"/>
              <a:t>-1 elements may not be zeros!).</a:t>
            </a:r>
            <a:endParaRPr/>
          </a:p>
          <a:p>
            <a:pPr indent="-222250" lvl="0" marL="342900" rtl="0" algn="l">
              <a:lnSpc>
                <a:spcPct val="100000"/>
              </a:lnSpc>
              <a:spcBef>
                <a:spcPts val="380"/>
              </a:spcBef>
              <a:spcAft>
                <a:spcPts val="0"/>
              </a:spcAft>
              <a:buClr>
                <a:schemeClr val="dk1"/>
              </a:buClr>
              <a:buSzPts val="1900"/>
              <a:buFont typeface="Noto Sans Symbols"/>
              <a:buNone/>
            </a:pPr>
            <a:r>
              <a:t/>
            </a:r>
            <a:endParaRPr sz="1900"/>
          </a:p>
        </p:txBody>
      </p:sp>
      <p:sp>
        <p:nvSpPr>
          <p:cNvPr id="265" name="Google Shape;265;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Why convolution using Fourier transforms?</a:t>
            </a:r>
            <a:endParaRPr/>
          </a:p>
        </p:txBody>
      </p:sp>
      <p:sp>
        <p:nvSpPr>
          <p:cNvPr id="271" name="Google Shape;27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time complexity of computing the convolution of a signal of length </a:t>
            </a:r>
            <a:r>
              <a:rPr i="1" lang="en-US"/>
              <a:t>M</a:t>
            </a:r>
            <a:r>
              <a:rPr lang="en-US"/>
              <a:t> with another of length </a:t>
            </a:r>
            <a:r>
              <a:rPr i="1" lang="en-US"/>
              <a:t>M</a:t>
            </a:r>
            <a:r>
              <a:rPr lang="en-US"/>
              <a:t> is O(</a:t>
            </a:r>
            <a:r>
              <a:rPr i="1" lang="en-US"/>
              <a:t>M</a:t>
            </a:r>
            <a:r>
              <a:rPr baseline="30000" lang="en-US"/>
              <a:t>2</a:t>
            </a:r>
            <a:r>
              <a:rPr lang="en-US"/>
              <a:t>).</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With a DFT computed naively, it would remain O(</a:t>
            </a:r>
            <a:r>
              <a:rPr i="1" lang="en-US"/>
              <a:t>M</a:t>
            </a:r>
            <a:r>
              <a:rPr baseline="30000" lang="en-US"/>
              <a:t>2</a:t>
            </a:r>
            <a:r>
              <a:rPr lang="en-US"/>
              <a:t>) – the complexity of multiplying a </a:t>
            </a:r>
            <a:r>
              <a:rPr i="1" lang="en-US"/>
              <a:t>M</a:t>
            </a:r>
            <a:r>
              <a:rPr lang="en-US"/>
              <a:t> x </a:t>
            </a:r>
            <a:r>
              <a:rPr i="1" lang="en-US"/>
              <a:t>M</a:t>
            </a:r>
            <a:r>
              <a:rPr lang="en-US"/>
              <a:t> matrix with a </a:t>
            </a:r>
            <a:r>
              <a:rPr i="1" lang="en-US"/>
              <a:t>M</a:t>
            </a:r>
            <a:r>
              <a:rPr lang="en-US"/>
              <a:t> x 1 vector.</a:t>
            </a:r>
            <a:endParaRPr/>
          </a:p>
        </p:txBody>
      </p:sp>
      <p:pic>
        <p:nvPicPr>
          <p:cNvPr id="272" name="Google Shape;272;p22"/>
          <p:cNvPicPr preferRelativeResize="0"/>
          <p:nvPr/>
        </p:nvPicPr>
        <p:blipFill rotWithShape="1">
          <a:blip r:embed="rId3">
            <a:alphaModFix/>
          </a:blip>
          <a:srcRect b="0" l="0" r="0" t="0"/>
          <a:stretch/>
        </p:blipFill>
        <p:spPr>
          <a:xfrm>
            <a:off x="990600" y="5410200"/>
            <a:ext cx="1238250" cy="1001713"/>
          </a:xfrm>
          <a:prstGeom prst="rect">
            <a:avLst/>
          </a:prstGeom>
          <a:noFill/>
          <a:ln>
            <a:noFill/>
          </a:ln>
        </p:spPr>
      </p:pic>
      <p:sp>
        <p:nvSpPr>
          <p:cNvPr id="273" name="Google Shape;2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Why convolution using Fourier transforms?</a:t>
            </a:r>
            <a:endParaRPr/>
          </a:p>
        </p:txBody>
      </p:sp>
      <p:sp>
        <p:nvSpPr>
          <p:cNvPr id="279" name="Google Shape;279;p23"/>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But there’s a smarter way of doing the same which computes the DFT in O(</a:t>
            </a:r>
            <a:r>
              <a:rPr i="1" lang="en-US"/>
              <a:t>M</a:t>
            </a:r>
            <a:r>
              <a:rPr lang="en-US"/>
              <a:t> log </a:t>
            </a:r>
            <a:r>
              <a:rPr i="1" lang="en-US"/>
              <a:t>M</a:t>
            </a:r>
            <a:r>
              <a:rPr lang="en-US"/>
              <a:t>) time. </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That is called the </a:t>
            </a:r>
            <a:r>
              <a:rPr b="1" lang="en-US"/>
              <a:t>Fast Fourier Transform</a:t>
            </a:r>
            <a:r>
              <a:rPr lang="en-US"/>
              <a:t>, discovered by Cooley and Tukey in 1965. </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It is based on a </a:t>
            </a:r>
            <a:r>
              <a:rPr b="1" lang="en-US"/>
              <a:t>divide and conquer </a:t>
            </a:r>
            <a:r>
              <a:rPr lang="en-US"/>
              <a:t>algorithmic strategy.</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The same strategy can be used to compute the IDFT in O(</a:t>
            </a:r>
            <a:r>
              <a:rPr i="1" lang="en-US"/>
              <a:t>M</a:t>
            </a:r>
            <a:r>
              <a:rPr lang="en-US"/>
              <a:t> log </a:t>
            </a:r>
            <a:r>
              <a:rPr i="1" lang="en-US"/>
              <a:t>M</a:t>
            </a:r>
            <a:r>
              <a:rPr lang="en-US"/>
              <a:t>) time.</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Hence convolution can now be computed in O(</a:t>
            </a:r>
            <a:r>
              <a:rPr i="1" lang="en-US"/>
              <a:t>M</a:t>
            </a:r>
            <a:r>
              <a:rPr lang="en-US"/>
              <a:t> log </a:t>
            </a:r>
            <a:r>
              <a:rPr i="1" lang="en-US"/>
              <a:t>M</a:t>
            </a:r>
            <a:r>
              <a:rPr lang="en-US"/>
              <a:t>) time.</a:t>
            </a:r>
            <a:endParaRPr/>
          </a:p>
        </p:txBody>
      </p:sp>
      <p:sp>
        <p:nvSpPr>
          <p:cNvPr id="280" name="Google Shape;28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Towards the Fast Fourier Transform</a:t>
            </a:r>
            <a:endParaRPr/>
          </a:p>
        </p:txBody>
      </p:sp>
      <p:pic>
        <p:nvPicPr>
          <p:cNvPr id="286" name="Google Shape;286;p24"/>
          <p:cNvPicPr preferRelativeResize="0"/>
          <p:nvPr/>
        </p:nvPicPr>
        <p:blipFill rotWithShape="1">
          <a:blip r:embed="rId3">
            <a:alphaModFix/>
          </a:blip>
          <a:srcRect b="0" l="0" r="0" t="0"/>
          <a:stretch/>
        </p:blipFill>
        <p:spPr>
          <a:xfrm>
            <a:off x="457200" y="1371600"/>
            <a:ext cx="5410200" cy="1425575"/>
          </a:xfrm>
          <a:prstGeom prst="rect">
            <a:avLst/>
          </a:prstGeom>
          <a:noFill/>
          <a:ln>
            <a:noFill/>
          </a:ln>
        </p:spPr>
      </p:pic>
      <p:pic>
        <p:nvPicPr>
          <p:cNvPr id="287" name="Google Shape;287;p24"/>
          <p:cNvPicPr preferRelativeResize="0"/>
          <p:nvPr/>
        </p:nvPicPr>
        <p:blipFill rotWithShape="1">
          <a:blip r:embed="rId4">
            <a:alphaModFix/>
          </a:blip>
          <a:srcRect b="0" l="0" r="0" t="0"/>
          <a:stretch/>
        </p:blipFill>
        <p:spPr>
          <a:xfrm>
            <a:off x="533400" y="3048000"/>
            <a:ext cx="2270125" cy="422275"/>
          </a:xfrm>
          <a:prstGeom prst="rect">
            <a:avLst/>
          </a:prstGeom>
          <a:noFill/>
          <a:ln>
            <a:noFill/>
          </a:ln>
        </p:spPr>
      </p:pic>
      <p:pic>
        <p:nvPicPr>
          <p:cNvPr id="288" name="Google Shape;288;p24"/>
          <p:cNvPicPr preferRelativeResize="0"/>
          <p:nvPr/>
        </p:nvPicPr>
        <p:blipFill rotWithShape="1">
          <a:blip r:embed="rId5">
            <a:alphaModFix/>
          </a:blip>
          <a:srcRect b="0" l="0" r="0" t="0"/>
          <a:stretch/>
        </p:blipFill>
        <p:spPr>
          <a:xfrm>
            <a:off x="533400" y="3657600"/>
            <a:ext cx="6307138" cy="896938"/>
          </a:xfrm>
          <a:prstGeom prst="rect">
            <a:avLst/>
          </a:prstGeom>
          <a:noFill/>
          <a:ln>
            <a:noFill/>
          </a:ln>
        </p:spPr>
      </p:pic>
      <p:sp>
        <p:nvSpPr>
          <p:cNvPr id="289" name="Google Shape;289;p24"/>
          <p:cNvSpPr/>
          <p:nvPr/>
        </p:nvSpPr>
        <p:spPr>
          <a:xfrm>
            <a:off x="2971800" y="3352800"/>
            <a:ext cx="1752600" cy="1676400"/>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0" name="Google Shape;290;p24"/>
          <p:cNvSpPr/>
          <p:nvPr/>
        </p:nvSpPr>
        <p:spPr>
          <a:xfrm>
            <a:off x="4876800" y="3124200"/>
            <a:ext cx="2057400" cy="1905000"/>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p24"/>
          <p:cNvSpPr txBox="1"/>
          <p:nvPr/>
        </p:nvSpPr>
        <p:spPr>
          <a:xfrm>
            <a:off x="3048000" y="3048000"/>
            <a:ext cx="152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Even indices</a:t>
            </a:r>
            <a:endParaRPr b="0" i="0" sz="1800" u="none" cap="none" strike="noStrike">
              <a:solidFill>
                <a:schemeClr val="dk1"/>
              </a:solidFill>
              <a:latin typeface="Calibri"/>
              <a:ea typeface="Calibri"/>
              <a:cs typeface="Calibri"/>
              <a:sym typeface="Calibri"/>
            </a:endParaRPr>
          </a:p>
        </p:txBody>
      </p:sp>
      <p:sp>
        <p:nvSpPr>
          <p:cNvPr id="292" name="Google Shape;292;p24"/>
          <p:cNvSpPr txBox="1"/>
          <p:nvPr/>
        </p:nvSpPr>
        <p:spPr>
          <a:xfrm>
            <a:off x="6248400" y="2895600"/>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Odd indices</a:t>
            </a:r>
            <a:endParaRPr b="0" i="0" sz="1800" u="none" cap="none" strike="noStrike">
              <a:solidFill>
                <a:schemeClr val="dk1"/>
              </a:solidFill>
              <a:latin typeface="Calibri"/>
              <a:ea typeface="Calibri"/>
              <a:cs typeface="Calibri"/>
              <a:sym typeface="Calibri"/>
            </a:endParaRPr>
          </a:p>
        </p:txBody>
      </p:sp>
      <p:pic>
        <p:nvPicPr>
          <p:cNvPr id="293" name="Google Shape;293;p24"/>
          <p:cNvPicPr preferRelativeResize="0"/>
          <p:nvPr/>
        </p:nvPicPr>
        <p:blipFill rotWithShape="1">
          <a:blip r:embed="rId6">
            <a:alphaModFix/>
          </a:blip>
          <a:srcRect b="0" l="0" r="0" t="0"/>
          <a:stretch/>
        </p:blipFill>
        <p:spPr>
          <a:xfrm>
            <a:off x="533400" y="5257800"/>
            <a:ext cx="5118100" cy="896938"/>
          </a:xfrm>
          <a:prstGeom prst="rect">
            <a:avLst/>
          </a:prstGeom>
          <a:noFill/>
          <a:ln>
            <a:noFill/>
          </a:ln>
        </p:spPr>
      </p:pic>
      <p:pic>
        <p:nvPicPr>
          <p:cNvPr id="294" name="Google Shape;294;p24"/>
          <p:cNvPicPr preferRelativeResize="0"/>
          <p:nvPr/>
        </p:nvPicPr>
        <p:blipFill rotWithShape="1">
          <a:blip r:embed="rId7">
            <a:alphaModFix/>
          </a:blip>
          <a:srcRect b="0" l="0" r="0" t="0"/>
          <a:stretch/>
        </p:blipFill>
        <p:spPr>
          <a:xfrm>
            <a:off x="6773333" y="5486400"/>
            <a:ext cx="2370667" cy="533400"/>
          </a:xfrm>
          <a:prstGeom prst="rect">
            <a:avLst/>
          </a:prstGeom>
          <a:noFill/>
          <a:ln>
            <a:noFill/>
          </a:ln>
        </p:spPr>
      </p:pic>
      <p:cxnSp>
        <p:nvCxnSpPr>
          <p:cNvPr id="295" name="Google Shape;295;p24"/>
          <p:cNvCxnSpPr/>
          <p:nvPr/>
        </p:nvCxnSpPr>
        <p:spPr>
          <a:xfrm>
            <a:off x="5638800" y="5715000"/>
            <a:ext cx="990600" cy="1588"/>
          </a:xfrm>
          <a:prstGeom prst="straightConnector1">
            <a:avLst/>
          </a:prstGeom>
          <a:noFill/>
          <a:ln cap="flat" cmpd="sng" w="9525">
            <a:solidFill>
              <a:srgbClr val="4A7DBA"/>
            </a:solidFill>
            <a:prstDash val="solid"/>
            <a:round/>
            <a:headEnd len="sm" w="sm" type="none"/>
            <a:tailEnd len="med" w="med" type="stealth"/>
          </a:ln>
        </p:spPr>
      </p:cxnSp>
      <p:sp>
        <p:nvSpPr>
          <p:cNvPr id="296" name="Google Shape;29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Towards the Fast Fourier Transform</a:t>
            </a:r>
            <a:endParaRPr/>
          </a:p>
        </p:txBody>
      </p:sp>
      <p:pic>
        <p:nvPicPr>
          <p:cNvPr id="302" name="Google Shape;302;p25"/>
          <p:cNvPicPr preferRelativeResize="0"/>
          <p:nvPr/>
        </p:nvPicPr>
        <p:blipFill rotWithShape="1">
          <a:blip r:embed="rId3">
            <a:alphaModFix/>
          </a:blip>
          <a:srcRect b="0" l="0" r="0" t="0"/>
          <a:stretch/>
        </p:blipFill>
        <p:spPr>
          <a:xfrm>
            <a:off x="685800" y="1524000"/>
            <a:ext cx="5118100" cy="896938"/>
          </a:xfrm>
          <a:prstGeom prst="rect">
            <a:avLst/>
          </a:prstGeom>
          <a:noFill/>
          <a:ln>
            <a:noFill/>
          </a:ln>
        </p:spPr>
      </p:pic>
      <p:pic>
        <p:nvPicPr>
          <p:cNvPr id="303" name="Google Shape;303;p25"/>
          <p:cNvPicPr preferRelativeResize="0"/>
          <p:nvPr/>
        </p:nvPicPr>
        <p:blipFill rotWithShape="1">
          <a:blip r:embed="rId4">
            <a:alphaModFix/>
          </a:blip>
          <a:srcRect b="0" l="0" r="0" t="0"/>
          <a:stretch/>
        </p:blipFill>
        <p:spPr>
          <a:xfrm>
            <a:off x="461963" y="2667000"/>
            <a:ext cx="7094537" cy="2481263"/>
          </a:xfrm>
          <a:prstGeom prst="rect">
            <a:avLst/>
          </a:prstGeom>
          <a:noFill/>
          <a:ln>
            <a:noFill/>
          </a:ln>
        </p:spPr>
      </p:pic>
      <p:sp>
        <p:nvSpPr>
          <p:cNvPr id="304" name="Google Shape;304;p25"/>
          <p:cNvSpPr txBox="1"/>
          <p:nvPr/>
        </p:nvSpPr>
        <p:spPr>
          <a:xfrm>
            <a:off x="457200" y="5334000"/>
            <a:ext cx="8305800" cy="1200600"/>
          </a:xfrm>
          <a:prstGeom prst="rect">
            <a:avLst/>
          </a:prstGeom>
          <a:solidFill>
            <a:srgbClr val="D9EAD3"/>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-point DFT computation for </a:t>
            </a:r>
            <a:r>
              <a:rPr b="0" i="1" lang="en-US" sz="1800" u="none" cap="none" strike="noStrike">
                <a:solidFill>
                  <a:schemeClr val="dk1"/>
                </a:solidFill>
                <a:latin typeface="Calibri"/>
                <a:ea typeface="Calibri"/>
                <a:cs typeface="Calibri"/>
                <a:sym typeface="Calibri"/>
              </a:rPr>
              <a:t>F</a:t>
            </a:r>
            <a:r>
              <a:rPr b="0" i="0" lang="en-US" sz="1800" u="none" cap="none" strike="noStrike">
                <a:solidFill>
                  <a:schemeClr val="dk1"/>
                </a:solidFill>
                <a:latin typeface="Calibri"/>
                <a:ea typeface="Calibri"/>
                <a:cs typeface="Calibri"/>
                <a:sym typeface="Calibri"/>
              </a:rPr>
              <a:t> is split up into </a:t>
            </a:r>
            <a:r>
              <a:rPr b="1" i="0" lang="en-US" sz="1800" u="none" cap="none" strike="noStrike">
                <a:solidFill>
                  <a:schemeClr val="dk1"/>
                </a:solidFill>
                <a:latin typeface="Calibri"/>
                <a:ea typeface="Calibri"/>
                <a:cs typeface="Calibri"/>
                <a:sym typeface="Calibri"/>
              </a:rPr>
              <a:t>two halves</a:t>
            </a:r>
            <a:r>
              <a:rPr b="0" i="0" lang="en-US" sz="1800" u="none" cap="none" strike="noStrike">
                <a:solidFill>
                  <a:schemeClr val="dk1"/>
                </a:solidFill>
                <a:latin typeface="Calibri"/>
                <a:ea typeface="Calibri"/>
                <a:cs typeface="Calibri"/>
                <a:sym typeface="Calibri"/>
              </a:rPr>
              <a:t>. The </a:t>
            </a:r>
            <a:r>
              <a:rPr b="1" i="0" lang="en-US" sz="1800" u="none" cap="none" strike="noStrike">
                <a:solidFill>
                  <a:schemeClr val="dk1"/>
                </a:solidFill>
                <a:latin typeface="Calibri"/>
                <a:ea typeface="Calibri"/>
                <a:cs typeface="Calibri"/>
                <a:sym typeface="Calibri"/>
              </a:rPr>
              <a:t>first half </a:t>
            </a:r>
            <a:r>
              <a:rPr b="0" i="0" lang="en-US" sz="1800" u="none" cap="none" strike="noStrike">
                <a:solidFill>
                  <a:schemeClr val="dk1"/>
                </a:solidFill>
                <a:latin typeface="Calibri"/>
                <a:ea typeface="Calibri"/>
                <a:cs typeface="Calibri"/>
                <a:sym typeface="Calibri"/>
              </a:rPr>
              <a:t>requires two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/2-point DFT computations – one for F</a:t>
            </a:r>
            <a:r>
              <a:rPr b="0" baseline="-25000" i="0" lang="en-US" sz="1800" u="none" cap="none" strike="noStrike">
                <a:solidFill>
                  <a:schemeClr val="dk1"/>
                </a:solidFill>
                <a:latin typeface="Calibri"/>
                <a:ea typeface="Calibri"/>
                <a:cs typeface="Calibri"/>
                <a:sym typeface="Calibri"/>
              </a:rPr>
              <a:t>even</a:t>
            </a:r>
            <a:r>
              <a:rPr b="0" i="0" lang="en-US" sz="1800" u="none" cap="none" strike="noStrike">
                <a:solidFill>
                  <a:schemeClr val="dk1"/>
                </a:solidFill>
                <a:latin typeface="Calibri"/>
                <a:ea typeface="Calibri"/>
                <a:cs typeface="Calibri"/>
                <a:sym typeface="Calibri"/>
              </a:rPr>
              <a:t>, one for F</a:t>
            </a:r>
            <a:r>
              <a:rPr b="0" baseline="-25000" i="0" lang="en-US" sz="1800" u="none" cap="none" strike="noStrike">
                <a:solidFill>
                  <a:schemeClr val="dk1"/>
                </a:solidFill>
                <a:latin typeface="Calibri"/>
                <a:ea typeface="Calibri"/>
                <a:cs typeface="Calibri"/>
                <a:sym typeface="Calibri"/>
              </a:rPr>
              <a:t>odd</a:t>
            </a:r>
            <a:r>
              <a:rPr b="0" i="0" lang="en-US" sz="1800" u="none" cap="none" strike="noStrike">
                <a:solidFill>
                  <a:schemeClr val="dk1"/>
                </a:solidFill>
                <a:latin typeface="Calibri"/>
                <a:ea typeface="Calibri"/>
                <a:cs typeface="Calibri"/>
                <a:sym typeface="Calibri"/>
              </a:rPr>
              <a:t>. The </a:t>
            </a:r>
            <a:r>
              <a:rPr b="1" i="0" lang="en-US" sz="1800" u="none" cap="none" strike="noStrike">
                <a:solidFill>
                  <a:schemeClr val="dk1"/>
                </a:solidFill>
                <a:latin typeface="Calibri"/>
                <a:ea typeface="Calibri"/>
                <a:cs typeface="Calibri"/>
                <a:sym typeface="Calibri"/>
              </a:rPr>
              <a:t>second half </a:t>
            </a:r>
            <a:r>
              <a:rPr b="0" i="0" lang="en-US" sz="1800" u="none" cap="none" strike="noStrike">
                <a:solidFill>
                  <a:schemeClr val="dk1"/>
                </a:solidFill>
                <a:latin typeface="Calibri"/>
                <a:ea typeface="Calibri"/>
                <a:cs typeface="Calibri"/>
                <a:sym typeface="Calibri"/>
              </a:rPr>
              <a:t>follows directly without any additional transform evaluations once F</a:t>
            </a:r>
            <a:r>
              <a:rPr b="0" baseline="-25000" i="0" lang="en-US" sz="1800" u="none" cap="none" strike="noStrike">
                <a:solidFill>
                  <a:schemeClr val="dk1"/>
                </a:solidFill>
                <a:latin typeface="Calibri"/>
                <a:ea typeface="Calibri"/>
                <a:cs typeface="Calibri"/>
                <a:sym typeface="Calibri"/>
              </a:rPr>
              <a:t>even </a:t>
            </a:r>
            <a:r>
              <a:rPr b="0" i="0" lang="en-US" sz="1800" u="none" cap="none" strike="noStrike">
                <a:solidFill>
                  <a:schemeClr val="dk1"/>
                </a:solidFill>
                <a:latin typeface="Calibri"/>
                <a:ea typeface="Calibri"/>
                <a:cs typeface="Calibri"/>
                <a:sym typeface="Calibri"/>
              </a:rPr>
              <a:t>and F</a:t>
            </a:r>
            <a:r>
              <a:rPr b="0" baseline="-25000" i="0" lang="en-US" sz="1800" u="none" cap="none" strike="noStrike">
                <a:solidFill>
                  <a:schemeClr val="dk1"/>
                </a:solidFill>
                <a:latin typeface="Calibri"/>
                <a:ea typeface="Calibri"/>
                <a:cs typeface="Calibri"/>
                <a:sym typeface="Calibri"/>
              </a:rPr>
              <a:t>odd  </a:t>
            </a:r>
            <a:r>
              <a:rPr b="0" i="0" lang="en-US" sz="1800" u="none" cap="none" strike="noStrike">
                <a:solidFill>
                  <a:schemeClr val="dk1"/>
                </a:solidFill>
                <a:latin typeface="Calibri"/>
                <a:ea typeface="Calibri"/>
                <a:cs typeface="Calibri"/>
                <a:sym typeface="Calibri"/>
              </a:rPr>
              <a:t>are computed. Now F</a:t>
            </a:r>
            <a:r>
              <a:rPr b="0" baseline="-25000" i="0" lang="en-US" sz="1800" u="none" cap="none" strike="noStrike">
                <a:solidFill>
                  <a:schemeClr val="dk1"/>
                </a:solidFill>
                <a:latin typeface="Calibri"/>
                <a:ea typeface="Calibri"/>
                <a:cs typeface="Calibri"/>
                <a:sym typeface="Calibri"/>
              </a:rPr>
              <a:t>even </a:t>
            </a:r>
            <a:r>
              <a:rPr b="0" i="0" lang="en-US" sz="1800" u="none" cap="none" strike="noStrike">
                <a:solidFill>
                  <a:schemeClr val="dk1"/>
                </a:solidFill>
                <a:latin typeface="Calibri"/>
                <a:ea typeface="Calibri"/>
                <a:cs typeface="Calibri"/>
                <a:sym typeface="Calibri"/>
              </a:rPr>
              <a:t>and F</a:t>
            </a:r>
            <a:r>
              <a:rPr b="0" baseline="-25000" i="0" lang="en-US" sz="1800" u="none" cap="none" strike="noStrike">
                <a:solidFill>
                  <a:schemeClr val="dk1"/>
                </a:solidFill>
                <a:latin typeface="Calibri"/>
                <a:ea typeface="Calibri"/>
                <a:cs typeface="Calibri"/>
                <a:sym typeface="Calibri"/>
              </a:rPr>
              <a:t>odd  </a:t>
            </a:r>
            <a:r>
              <a:rPr b="0" i="0" lang="en-US" sz="1800" u="none" cap="none" strike="noStrike">
                <a:solidFill>
                  <a:schemeClr val="dk1"/>
                </a:solidFill>
                <a:latin typeface="Calibri"/>
                <a:ea typeface="Calibri"/>
                <a:cs typeface="Calibri"/>
                <a:sym typeface="Calibri"/>
              </a:rPr>
              <a:t>can be further split up </a:t>
            </a:r>
            <a:r>
              <a:rPr b="1" i="0" lang="en-US" sz="1800" u="none" cap="none" strike="noStrike">
                <a:solidFill>
                  <a:schemeClr val="dk1"/>
                </a:solidFill>
                <a:latin typeface="Calibri"/>
                <a:ea typeface="Calibri"/>
                <a:cs typeface="Calibri"/>
                <a:sym typeface="Calibri"/>
              </a:rPr>
              <a:t>recursively</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305" name="Google Shape;305;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Towards the Fast Fourier Transform</a:t>
            </a:r>
            <a:endParaRPr/>
          </a:p>
        </p:txBody>
      </p:sp>
      <p:sp>
        <p:nvSpPr>
          <p:cNvPr id="311" name="Google Shape;311;p26"/>
          <p:cNvSpPr txBox="1"/>
          <p:nvPr/>
        </p:nvSpPr>
        <p:spPr>
          <a:xfrm>
            <a:off x="457200" y="1524000"/>
            <a:ext cx="7696200" cy="1477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-point DFT computation for </a:t>
            </a:r>
            <a:r>
              <a:rPr b="0" i="1" lang="en-US" sz="1800" u="none" cap="none" strike="noStrike">
                <a:solidFill>
                  <a:schemeClr val="dk1"/>
                </a:solidFill>
                <a:latin typeface="Calibri"/>
                <a:ea typeface="Calibri"/>
                <a:cs typeface="Calibri"/>
                <a:sym typeface="Calibri"/>
              </a:rPr>
              <a:t>F</a:t>
            </a:r>
            <a:r>
              <a:rPr b="0" i="0" lang="en-US" sz="1800" u="none" cap="none" strike="noStrike">
                <a:solidFill>
                  <a:schemeClr val="dk1"/>
                </a:solidFill>
                <a:latin typeface="Calibri"/>
                <a:ea typeface="Calibri"/>
                <a:cs typeface="Calibri"/>
                <a:sym typeface="Calibri"/>
              </a:rPr>
              <a:t> is split up into </a:t>
            </a:r>
            <a:r>
              <a:rPr b="1" i="0" lang="en-US" sz="1800" u="none" cap="none" strike="noStrike">
                <a:solidFill>
                  <a:schemeClr val="dk1"/>
                </a:solidFill>
                <a:latin typeface="Calibri"/>
                <a:ea typeface="Calibri"/>
                <a:cs typeface="Calibri"/>
                <a:sym typeface="Calibri"/>
              </a:rPr>
              <a:t>two halves</a:t>
            </a:r>
            <a:r>
              <a:rPr b="0" i="0" lang="en-US" sz="1800" u="none" cap="none" strike="noStrike">
                <a:solidFill>
                  <a:schemeClr val="dk1"/>
                </a:solidFill>
                <a:latin typeface="Calibri"/>
                <a:ea typeface="Calibri"/>
                <a:cs typeface="Calibri"/>
                <a:sym typeface="Calibri"/>
              </a:rPr>
              <a:t>. The </a:t>
            </a:r>
            <a:r>
              <a:rPr b="1" i="0" lang="en-US" sz="1800" u="none" cap="none" strike="noStrike">
                <a:solidFill>
                  <a:schemeClr val="dk1"/>
                </a:solidFill>
                <a:latin typeface="Calibri"/>
                <a:ea typeface="Calibri"/>
                <a:cs typeface="Calibri"/>
                <a:sym typeface="Calibri"/>
              </a:rPr>
              <a:t>first half </a:t>
            </a:r>
            <a:r>
              <a:rPr b="0" i="0" lang="en-US" sz="1800" u="none" cap="none" strike="noStrike">
                <a:solidFill>
                  <a:schemeClr val="dk1"/>
                </a:solidFill>
                <a:latin typeface="Calibri"/>
                <a:ea typeface="Calibri"/>
                <a:cs typeface="Calibri"/>
                <a:sym typeface="Calibri"/>
              </a:rPr>
              <a:t>requires two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/2-point DFT computations – one for F</a:t>
            </a:r>
            <a:r>
              <a:rPr b="0" baseline="-25000" i="0" lang="en-US" sz="1800" u="none" cap="none" strike="noStrike">
                <a:solidFill>
                  <a:schemeClr val="dk1"/>
                </a:solidFill>
                <a:latin typeface="Calibri"/>
                <a:ea typeface="Calibri"/>
                <a:cs typeface="Calibri"/>
                <a:sym typeface="Calibri"/>
              </a:rPr>
              <a:t>even</a:t>
            </a:r>
            <a:r>
              <a:rPr b="0" i="0" lang="en-US" sz="1800" u="none" cap="none" strike="noStrike">
                <a:solidFill>
                  <a:schemeClr val="dk1"/>
                </a:solidFill>
                <a:latin typeface="Calibri"/>
                <a:ea typeface="Calibri"/>
                <a:cs typeface="Calibri"/>
                <a:sym typeface="Calibri"/>
              </a:rPr>
              <a:t>, one for F</a:t>
            </a:r>
            <a:r>
              <a:rPr b="0" baseline="-25000" i="0" lang="en-US" sz="1800" u="none" cap="none" strike="noStrike">
                <a:solidFill>
                  <a:schemeClr val="dk1"/>
                </a:solidFill>
                <a:latin typeface="Calibri"/>
                <a:ea typeface="Calibri"/>
                <a:cs typeface="Calibri"/>
                <a:sym typeface="Calibri"/>
              </a:rPr>
              <a:t>odd</a:t>
            </a:r>
            <a:r>
              <a:rPr b="0" i="0" lang="en-US" sz="1800" u="none" cap="none" strike="noStrike">
                <a:solidFill>
                  <a:schemeClr val="dk1"/>
                </a:solidFill>
                <a:latin typeface="Calibri"/>
                <a:ea typeface="Calibri"/>
                <a:cs typeface="Calibri"/>
                <a:sym typeface="Calibri"/>
              </a:rPr>
              <a:t>. The </a:t>
            </a:r>
            <a:r>
              <a:rPr b="1" i="0" lang="en-US" sz="1800" u="none" cap="none" strike="noStrike">
                <a:solidFill>
                  <a:schemeClr val="dk1"/>
                </a:solidFill>
                <a:latin typeface="Calibri"/>
                <a:ea typeface="Calibri"/>
                <a:cs typeface="Calibri"/>
                <a:sym typeface="Calibri"/>
              </a:rPr>
              <a:t>second half </a:t>
            </a:r>
            <a:r>
              <a:rPr b="0" i="0" lang="en-US" sz="1800" u="none" cap="none" strike="noStrike">
                <a:solidFill>
                  <a:schemeClr val="dk1"/>
                </a:solidFill>
                <a:latin typeface="Calibri"/>
                <a:ea typeface="Calibri"/>
                <a:cs typeface="Calibri"/>
                <a:sym typeface="Calibri"/>
              </a:rPr>
              <a:t>follows directly without any additional transform evaluations once F</a:t>
            </a:r>
            <a:r>
              <a:rPr b="0" baseline="-25000" i="0" lang="en-US" sz="1800" u="none" cap="none" strike="noStrike">
                <a:solidFill>
                  <a:schemeClr val="dk1"/>
                </a:solidFill>
                <a:latin typeface="Calibri"/>
                <a:ea typeface="Calibri"/>
                <a:cs typeface="Calibri"/>
                <a:sym typeface="Calibri"/>
              </a:rPr>
              <a:t>even </a:t>
            </a:r>
            <a:r>
              <a:rPr b="0" i="0" lang="en-US" sz="1800" u="none" cap="none" strike="noStrike">
                <a:solidFill>
                  <a:schemeClr val="dk1"/>
                </a:solidFill>
                <a:latin typeface="Calibri"/>
                <a:ea typeface="Calibri"/>
                <a:cs typeface="Calibri"/>
                <a:sym typeface="Calibri"/>
              </a:rPr>
              <a:t>and F</a:t>
            </a:r>
            <a:r>
              <a:rPr b="0" baseline="-25000" i="0" lang="en-US" sz="1800" u="none" cap="none" strike="noStrike">
                <a:solidFill>
                  <a:schemeClr val="dk1"/>
                </a:solidFill>
                <a:latin typeface="Calibri"/>
                <a:ea typeface="Calibri"/>
                <a:cs typeface="Calibri"/>
                <a:sym typeface="Calibri"/>
              </a:rPr>
              <a:t>odd  </a:t>
            </a:r>
            <a:r>
              <a:rPr b="0" i="0" lang="en-US" sz="1800" u="none" cap="none" strike="noStrike">
                <a:solidFill>
                  <a:schemeClr val="dk1"/>
                </a:solidFill>
                <a:latin typeface="Calibri"/>
                <a:ea typeface="Calibri"/>
                <a:cs typeface="Calibri"/>
                <a:sym typeface="Calibri"/>
              </a:rPr>
              <a:t>are computed. Now F</a:t>
            </a:r>
            <a:r>
              <a:rPr b="0" baseline="-25000" i="0" lang="en-US" sz="1800" u="none" cap="none" strike="noStrike">
                <a:solidFill>
                  <a:schemeClr val="dk1"/>
                </a:solidFill>
                <a:latin typeface="Calibri"/>
                <a:ea typeface="Calibri"/>
                <a:cs typeface="Calibri"/>
                <a:sym typeface="Calibri"/>
              </a:rPr>
              <a:t>even </a:t>
            </a:r>
            <a:r>
              <a:rPr b="0" i="0" lang="en-US" sz="1800" u="none" cap="none" strike="noStrike">
                <a:solidFill>
                  <a:schemeClr val="dk1"/>
                </a:solidFill>
                <a:latin typeface="Calibri"/>
                <a:ea typeface="Calibri"/>
                <a:cs typeface="Calibri"/>
                <a:sym typeface="Calibri"/>
              </a:rPr>
              <a:t>and F</a:t>
            </a:r>
            <a:r>
              <a:rPr b="0" baseline="-25000" i="0" lang="en-US" sz="1800" u="none" cap="none" strike="noStrike">
                <a:solidFill>
                  <a:schemeClr val="dk1"/>
                </a:solidFill>
                <a:latin typeface="Calibri"/>
                <a:ea typeface="Calibri"/>
                <a:cs typeface="Calibri"/>
                <a:sym typeface="Calibri"/>
              </a:rPr>
              <a:t>odd  </a:t>
            </a:r>
            <a:r>
              <a:rPr b="0" i="0" lang="en-US" sz="1800" u="none" cap="none" strike="noStrike">
                <a:solidFill>
                  <a:schemeClr val="dk1"/>
                </a:solidFill>
                <a:latin typeface="Calibri"/>
                <a:ea typeface="Calibri"/>
                <a:cs typeface="Calibri"/>
                <a:sym typeface="Calibri"/>
              </a:rPr>
              <a:t>can be further split up </a:t>
            </a:r>
            <a:r>
              <a:rPr b="1" i="0" lang="en-US" sz="1800" u="none" cap="none" strike="noStrike">
                <a:solidFill>
                  <a:schemeClr val="dk1"/>
                </a:solidFill>
                <a:latin typeface="Calibri"/>
                <a:ea typeface="Calibri"/>
                <a:cs typeface="Calibri"/>
                <a:sym typeface="Calibri"/>
              </a:rPr>
              <a:t>recursively</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gives:</a:t>
            </a:r>
            <a:endParaRPr b="0" i="0" sz="1800" u="none" cap="none" strike="noStrike">
              <a:solidFill>
                <a:schemeClr val="dk1"/>
              </a:solidFill>
              <a:latin typeface="Calibri"/>
              <a:ea typeface="Calibri"/>
              <a:cs typeface="Calibri"/>
              <a:sym typeface="Calibri"/>
            </a:endParaRPr>
          </a:p>
        </p:txBody>
      </p:sp>
      <p:pic>
        <p:nvPicPr>
          <p:cNvPr id="312" name="Google Shape;312;p26"/>
          <p:cNvPicPr preferRelativeResize="0"/>
          <p:nvPr/>
        </p:nvPicPr>
        <p:blipFill rotWithShape="1">
          <a:blip r:embed="rId3">
            <a:alphaModFix/>
          </a:blip>
          <a:srcRect b="0" l="0" r="0" t="0"/>
          <a:stretch/>
        </p:blipFill>
        <p:spPr>
          <a:xfrm>
            <a:off x="533400" y="3352800"/>
            <a:ext cx="4271502" cy="1981200"/>
          </a:xfrm>
          <a:prstGeom prst="rect">
            <a:avLst/>
          </a:prstGeom>
          <a:noFill/>
          <a:ln>
            <a:noFill/>
          </a:ln>
        </p:spPr>
      </p:pic>
      <p:sp>
        <p:nvSpPr>
          <p:cNvPr id="313" name="Google Shape;313;p26"/>
          <p:cNvSpPr txBox="1"/>
          <p:nvPr/>
        </p:nvSpPr>
        <p:spPr>
          <a:xfrm>
            <a:off x="457200" y="5562600"/>
            <a:ext cx="7239000" cy="923330"/>
          </a:xfrm>
          <a:prstGeom prst="rect">
            <a:avLst/>
          </a:prstGeom>
          <a:solidFill>
            <a:srgbClr val="C9DA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is also a fast inverse Fourier transform which works quite similarly in O(</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log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 time. The speedup achieved by the fast fourier transform over a naïve DFT computation is rather dramatic for large </a:t>
            </a:r>
            <a:r>
              <a:rPr b="0" i="1" lang="en-US" sz="1800" u="none" cap="none" strike="noStrike">
                <a:solidFill>
                  <a:schemeClr val="dk1"/>
                </a:solidFill>
                <a:latin typeface="Calibri"/>
                <a:ea typeface="Calibri"/>
                <a:cs typeface="Calibri"/>
                <a:sym typeface="Calibri"/>
              </a:rPr>
              <a:t>M</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pic>
        <p:nvPicPr>
          <p:cNvPr id="314" name="Google Shape;314;p26"/>
          <p:cNvPicPr preferRelativeResize="0"/>
          <p:nvPr/>
        </p:nvPicPr>
        <p:blipFill rotWithShape="1">
          <a:blip r:embed="rId4">
            <a:alphaModFix/>
          </a:blip>
          <a:srcRect b="0" l="0" r="0" t="0"/>
          <a:stretch/>
        </p:blipFill>
        <p:spPr>
          <a:xfrm>
            <a:off x="5105400" y="3124200"/>
            <a:ext cx="3408362" cy="2408238"/>
          </a:xfrm>
          <a:prstGeom prst="rect">
            <a:avLst/>
          </a:prstGeom>
          <a:noFill/>
          <a:ln>
            <a:noFill/>
          </a:ln>
        </p:spPr>
      </p:pic>
      <p:sp>
        <p:nvSpPr>
          <p:cNvPr id="315" name="Google Shape;315;p26"/>
          <p:cNvSpPr txBox="1"/>
          <p:nvPr/>
        </p:nvSpPr>
        <p:spPr>
          <a:xfrm>
            <a:off x="6781800" y="5410200"/>
            <a:ext cx="381000"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M</a:t>
            </a:r>
            <a:endParaRPr b="0" i="0" sz="1200" u="none" cap="none" strike="noStrike">
              <a:solidFill>
                <a:schemeClr val="dk1"/>
              </a:solidFill>
              <a:latin typeface="Calibri"/>
              <a:ea typeface="Calibri"/>
              <a:cs typeface="Calibri"/>
              <a:sym typeface="Calibri"/>
            </a:endParaRPr>
          </a:p>
        </p:txBody>
      </p:sp>
      <p:sp>
        <p:nvSpPr>
          <p:cNvPr id="316" name="Google Shape;316;p26"/>
          <p:cNvSpPr txBox="1"/>
          <p:nvPr/>
        </p:nvSpPr>
        <p:spPr>
          <a:xfrm>
            <a:off x="4953000" y="4114800"/>
            <a:ext cx="533400" cy="27699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T(M)</a:t>
            </a:r>
            <a:endParaRPr b="0" i="0" sz="1200" u="none" cap="none" strike="noStrike">
              <a:solidFill>
                <a:schemeClr val="dk1"/>
              </a:solidFill>
              <a:latin typeface="Calibri"/>
              <a:ea typeface="Calibri"/>
              <a:cs typeface="Calibri"/>
              <a:sym typeface="Calibri"/>
            </a:endParaRPr>
          </a:p>
        </p:txBody>
      </p:sp>
      <p:sp>
        <p:nvSpPr>
          <p:cNvPr id="317" name="Google Shape;31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MATLAB implementation</a:t>
            </a:r>
            <a:endParaRPr/>
          </a:p>
        </p:txBody>
      </p:sp>
      <p:sp>
        <p:nvSpPr>
          <p:cNvPr id="323" name="Google Shape;3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Fast Fourier Transform is implemented in MATLAB directly – there are the routines </a:t>
            </a:r>
            <a:r>
              <a:rPr b="1" lang="en-US"/>
              <a:t>fft</a:t>
            </a:r>
            <a:r>
              <a:rPr lang="en-US"/>
              <a:t> and </a:t>
            </a:r>
            <a:r>
              <a:rPr b="1" lang="en-US"/>
              <a:t>ifft</a:t>
            </a:r>
            <a:r>
              <a:rPr lang="en-US"/>
              <a:t> for the inverse.</a:t>
            </a:r>
            <a:endParaRPr/>
          </a:p>
        </p:txBody>
      </p:sp>
      <p:sp>
        <p:nvSpPr>
          <p:cNvPr id="324" name="Google Shape;32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a:t>
            </a:r>
            <a:endParaRPr/>
          </a:p>
        </p:txBody>
      </p:sp>
      <p:sp>
        <p:nvSpPr>
          <p:cNvPr id="330" name="Google Shape;330;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Given a 2D discrete signal (image) </a:t>
            </a:r>
            <a:r>
              <a:rPr i="1" lang="en-US"/>
              <a:t>f</a:t>
            </a:r>
            <a:r>
              <a:rPr lang="en-US"/>
              <a:t>(</a:t>
            </a:r>
            <a:r>
              <a:rPr i="1" lang="en-US"/>
              <a:t>x</a:t>
            </a:r>
            <a:r>
              <a:rPr lang="en-US"/>
              <a:t>,</a:t>
            </a:r>
            <a:r>
              <a:rPr i="1" lang="en-US"/>
              <a:t>y</a:t>
            </a:r>
            <a:r>
              <a:rPr lang="en-US"/>
              <a:t>) of size W</a:t>
            </a:r>
            <a:r>
              <a:rPr baseline="-25000" lang="en-US"/>
              <a:t>1</a:t>
            </a:r>
            <a:r>
              <a:rPr lang="en-US"/>
              <a:t> by W</a:t>
            </a:r>
            <a:r>
              <a:rPr baseline="-25000" lang="en-US"/>
              <a:t>2</a:t>
            </a:r>
            <a:r>
              <a:rPr lang="en-US"/>
              <a:t>, its DFT is given as:</a:t>
            </a:r>
            <a:endParaRPr/>
          </a:p>
        </p:txBody>
      </p:sp>
      <p:pic>
        <p:nvPicPr>
          <p:cNvPr id="331" name="Google Shape;331;p28"/>
          <p:cNvPicPr preferRelativeResize="0"/>
          <p:nvPr/>
        </p:nvPicPr>
        <p:blipFill rotWithShape="1">
          <a:blip r:embed="rId3">
            <a:alphaModFix/>
          </a:blip>
          <a:srcRect b="0" l="0" r="0" t="0"/>
          <a:stretch/>
        </p:blipFill>
        <p:spPr>
          <a:xfrm>
            <a:off x="681038" y="2792413"/>
            <a:ext cx="7680325" cy="977900"/>
          </a:xfrm>
          <a:prstGeom prst="rect">
            <a:avLst/>
          </a:prstGeom>
          <a:noFill/>
          <a:ln>
            <a:noFill/>
          </a:ln>
        </p:spPr>
      </p:pic>
      <p:pic>
        <p:nvPicPr>
          <p:cNvPr id="332" name="Google Shape;332;p28"/>
          <p:cNvPicPr preferRelativeResize="0"/>
          <p:nvPr/>
        </p:nvPicPr>
        <p:blipFill rotWithShape="1">
          <a:blip r:embed="rId4">
            <a:alphaModFix/>
          </a:blip>
          <a:srcRect b="0" l="0" r="0" t="0"/>
          <a:stretch/>
        </p:blipFill>
        <p:spPr>
          <a:xfrm>
            <a:off x="685800" y="3886200"/>
            <a:ext cx="7416800" cy="976312"/>
          </a:xfrm>
          <a:prstGeom prst="rect">
            <a:avLst/>
          </a:prstGeom>
          <a:noFill/>
          <a:ln>
            <a:noFill/>
          </a:ln>
        </p:spPr>
      </p:pic>
      <p:sp>
        <p:nvSpPr>
          <p:cNvPr id="333" name="Google Shape;33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computation</a:t>
            </a:r>
            <a:endParaRPr/>
          </a:p>
        </p:txBody>
      </p:sp>
      <p:sp>
        <p:nvSpPr>
          <p:cNvPr id="339" name="Google Shape;339;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Given a 2D discrete signal (image) </a:t>
            </a:r>
            <a:r>
              <a:rPr i="1" lang="en-US"/>
              <a:t>f</a:t>
            </a:r>
            <a:r>
              <a:rPr lang="en-US"/>
              <a:t>(</a:t>
            </a:r>
            <a:r>
              <a:rPr i="1" lang="en-US"/>
              <a:t>x</a:t>
            </a:r>
            <a:r>
              <a:rPr lang="en-US"/>
              <a:t>,</a:t>
            </a:r>
            <a:r>
              <a:rPr i="1" lang="en-US"/>
              <a:t>y</a:t>
            </a:r>
            <a:r>
              <a:rPr lang="en-US"/>
              <a:t>) of size W</a:t>
            </a:r>
            <a:r>
              <a:rPr baseline="-25000" lang="en-US"/>
              <a:t>1</a:t>
            </a:r>
            <a:r>
              <a:rPr lang="en-US"/>
              <a:t> by W</a:t>
            </a:r>
            <a:r>
              <a:rPr baseline="-25000" lang="en-US"/>
              <a:t>2</a:t>
            </a:r>
            <a:r>
              <a:rPr lang="en-US"/>
              <a:t>, its DFT is given as:</a:t>
            </a:r>
            <a:endParaRPr/>
          </a:p>
        </p:txBody>
      </p:sp>
      <p:pic>
        <p:nvPicPr>
          <p:cNvPr id="340" name="Google Shape;340;p29"/>
          <p:cNvPicPr preferRelativeResize="0"/>
          <p:nvPr/>
        </p:nvPicPr>
        <p:blipFill rotWithShape="1">
          <a:blip r:embed="rId3">
            <a:alphaModFix/>
          </a:blip>
          <a:srcRect b="0" l="0" r="0" t="0"/>
          <a:stretch/>
        </p:blipFill>
        <p:spPr>
          <a:xfrm>
            <a:off x="211138" y="2792413"/>
            <a:ext cx="8526462" cy="977900"/>
          </a:xfrm>
          <a:prstGeom prst="rect">
            <a:avLst/>
          </a:prstGeom>
          <a:noFill/>
          <a:ln>
            <a:noFill/>
          </a:ln>
        </p:spPr>
      </p:pic>
      <p:pic>
        <p:nvPicPr>
          <p:cNvPr id="341" name="Google Shape;341;p29"/>
          <p:cNvPicPr preferRelativeResize="0"/>
          <p:nvPr/>
        </p:nvPicPr>
        <p:blipFill rotWithShape="1">
          <a:blip r:embed="rId4">
            <a:alphaModFix/>
          </a:blip>
          <a:srcRect b="0" l="0" r="0" t="0"/>
          <a:stretch/>
        </p:blipFill>
        <p:spPr>
          <a:xfrm>
            <a:off x="457200" y="5029200"/>
            <a:ext cx="7416800" cy="976312"/>
          </a:xfrm>
          <a:prstGeom prst="rect">
            <a:avLst/>
          </a:prstGeom>
          <a:noFill/>
          <a:ln>
            <a:noFill/>
          </a:ln>
        </p:spPr>
      </p:pic>
      <p:sp>
        <p:nvSpPr>
          <p:cNvPr id="342" name="Google Shape;342;p29"/>
          <p:cNvSpPr/>
          <p:nvPr/>
        </p:nvSpPr>
        <p:spPr>
          <a:xfrm>
            <a:off x="2895600" y="2819400"/>
            <a:ext cx="3581400" cy="9144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9"/>
          <p:cNvSpPr txBox="1"/>
          <p:nvPr/>
        </p:nvSpPr>
        <p:spPr>
          <a:xfrm>
            <a:off x="1905000" y="3962400"/>
            <a:ext cx="4876800" cy="6465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Compute row-wise FFT, followed by a column-wise FFT. Overall complexity is W</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W</a:t>
            </a:r>
            <a:r>
              <a:rPr b="0" baseline="-25000" i="0" lang="en-US" sz="1800" u="none" cap="none" strike="noStrike">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 log(W</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W</a:t>
            </a:r>
            <a:r>
              <a:rPr b="0" baseline="-25000" i="0" lang="en-US" sz="1800" u="none" cap="none" strike="noStrike">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344" name="Google Shape;34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02" name="Google Shape;102;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Given a continuous signal </a:t>
            </a:r>
            <a:r>
              <a:rPr i="1" lang="en-US"/>
              <a:t>f(t)</a:t>
            </a:r>
            <a:r>
              <a:rPr lang="en-US"/>
              <a:t>, we will consider signal </a:t>
            </a:r>
            <a:r>
              <a:rPr i="1" lang="en-US"/>
              <a:t>g(t)</a:t>
            </a:r>
            <a:r>
              <a:rPr lang="en-US"/>
              <a:t>, obtained by sampling </a:t>
            </a:r>
            <a:r>
              <a:rPr i="1" lang="en-US"/>
              <a:t>f(t)</a:t>
            </a:r>
            <a:r>
              <a:rPr lang="en-US"/>
              <a:t> at equally-spaced time instants.</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So </a:t>
            </a:r>
            <a:r>
              <a:rPr i="1" lang="en-US"/>
              <a:t>g(t)</a:t>
            </a:r>
            <a:r>
              <a:rPr lang="en-US"/>
              <a:t> is the pointwise product of </a:t>
            </a:r>
            <a:r>
              <a:rPr i="1" lang="en-US"/>
              <a:t>f(t)</a:t>
            </a:r>
            <a:r>
              <a:rPr lang="en-US"/>
              <a:t> with an impulse train </a:t>
            </a:r>
            <a:r>
              <a:rPr i="1" lang="en-US"/>
              <a:t>s</a:t>
            </a:r>
            <a:r>
              <a:rPr baseline="-25000" i="1" lang="en-US"/>
              <a:t>ΔT</a:t>
            </a:r>
            <a:r>
              <a:rPr i="1" lang="en-US"/>
              <a:t>(t)</a:t>
            </a:r>
            <a:r>
              <a:rPr lang="en-US"/>
              <a:t> given by:</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103" name="Google Shape;103;p3"/>
          <p:cNvPicPr preferRelativeResize="0"/>
          <p:nvPr/>
        </p:nvPicPr>
        <p:blipFill rotWithShape="1">
          <a:blip r:embed="rId3">
            <a:alphaModFix/>
          </a:blip>
          <a:srcRect b="0" l="0" r="0" t="0"/>
          <a:stretch/>
        </p:blipFill>
        <p:spPr>
          <a:xfrm>
            <a:off x="914400" y="4876800"/>
            <a:ext cx="3011488" cy="1398588"/>
          </a:xfrm>
          <a:prstGeom prst="rect">
            <a:avLst/>
          </a:prstGeom>
          <a:noFill/>
          <a:ln>
            <a:noFill/>
          </a:ln>
        </p:spPr>
      </p:pic>
      <p:sp>
        <p:nvSpPr>
          <p:cNvPr id="104" name="Google Shape;104;p3"/>
          <p:cNvSpPr txBox="1"/>
          <p:nvPr/>
        </p:nvSpPr>
        <p:spPr>
          <a:xfrm>
            <a:off x="4267200" y="4953000"/>
            <a:ext cx="4114800" cy="646331"/>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impulse functions here are Dirac delta functions.</a:t>
            </a:r>
            <a:endParaRPr b="0" i="0" sz="1800" u="none" cap="none" strike="noStrike">
              <a:solidFill>
                <a:schemeClr val="dk1"/>
              </a:solidFill>
              <a:latin typeface="Calibri"/>
              <a:ea typeface="Calibri"/>
              <a:cs typeface="Calibri"/>
              <a:sym typeface="Calibri"/>
            </a:endParaRPr>
          </a:p>
        </p:txBody>
      </p:sp>
      <p:sp>
        <p:nvSpPr>
          <p:cNvPr id="105" name="Google Shape;10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5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5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5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500"/>
                                        <p:tgtEl>
                                          <p:spTgt spid="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MATLAB implementation</a:t>
            </a:r>
            <a:endParaRPr/>
          </a:p>
        </p:txBody>
      </p:sp>
      <p:sp>
        <p:nvSpPr>
          <p:cNvPr id="350" name="Google Shape;350;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FFT for 2D arrays or images is implemented in MATLAB routines </a:t>
            </a:r>
            <a:r>
              <a:rPr b="1" lang="en-US"/>
              <a:t>fft2</a:t>
            </a:r>
            <a:r>
              <a:rPr lang="en-US"/>
              <a:t> and </a:t>
            </a:r>
            <a:r>
              <a:rPr b="1" lang="en-US"/>
              <a:t>ifft2</a:t>
            </a:r>
            <a:r>
              <a:rPr lang="en-US"/>
              <a:t>.</a:t>
            </a:r>
            <a:endParaRPr/>
          </a:p>
        </p:txBody>
      </p:sp>
      <p:sp>
        <p:nvSpPr>
          <p:cNvPr id="351" name="Google Shape;351;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properties</a:t>
            </a:r>
            <a:endParaRPr/>
          </a:p>
        </p:txBody>
      </p:sp>
      <p:sp>
        <p:nvSpPr>
          <p:cNvPr id="357" name="Google Shape;357;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b="1" lang="en-US"/>
              <a:t>Linearity:</a:t>
            </a:r>
            <a:r>
              <a:rPr lang="en-US"/>
              <a:t> </a:t>
            </a:r>
            <a:r>
              <a:rPr lang="en-US">
                <a:latin typeface="Quintessential"/>
                <a:ea typeface="Quintessential"/>
                <a:cs typeface="Quintessential"/>
                <a:sym typeface="Quintessential"/>
              </a:rPr>
              <a:t>F</a:t>
            </a:r>
            <a:r>
              <a:rPr lang="en-US"/>
              <a:t>(</a:t>
            </a:r>
            <a:r>
              <a:rPr i="1" lang="en-US"/>
              <a:t>af</a:t>
            </a:r>
            <a:r>
              <a:rPr lang="en-US"/>
              <a:t>+</a:t>
            </a:r>
            <a:r>
              <a:rPr i="1" lang="en-US"/>
              <a:t>bg</a:t>
            </a:r>
            <a:r>
              <a:rPr lang="en-US"/>
              <a:t>)(u,v) = </a:t>
            </a:r>
            <a:r>
              <a:rPr i="1" lang="en-US"/>
              <a:t>a</a:t>
            </a:r>
            <a:r>
              <a:rPr lang="en-US">
                <a:latin typeface="Quintessential"/>
                <a:ea typeface="Quintessential"/>
                <a:cs typeface="Quintessential"/>
                <a:sym typeface="Quintessential"/>
              </a:rPr>
              <a:t>F</a:t>
            </a:r>
            <a:r>
              <a:rPr lang="en-US"/>
              <a:t>(f)(u,v) + </a:t>
            </a:r>
            <a:r>
              <a:rPr i="1" lang="en-US"/>
              <a:t>b</a:t>
            </a:r>
            <a:r>
              <a:rPr lang="en-US">
                <a:latin typeface="Quintessential"/>
                <a:ea typeface="Quintessential"/>
                <a:cs typeface="Quintessential"/>
                <a:sym typeface="Quintessential"/>
              </a:rPr>
              <a:t>F</a:t>
            </a:r>
            <a:r>
              <a:rPr lang="en-US"/>
              <a:t>(g)(u,v) where </a:t>
            </a:r>
            <a:r>
              <a:rPr i="1" lang="en-US"/>
              <a:t>a</a:t>
            </a:r>
            <a:r>
              <a:rPr lang="en-US"/>
              <a:t> and </a:t>
            </a:r>
            <a:r>
              <a:rPr i="1" lang="en-US"/>
              <a:t>b</a:t>
            </a:r>
            <a:r>
              <a:rPr lang="en-US"/>
              <a:t> are scalars.</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b="1" lang="en-US"/>
              <a:t>Periodicity:</a:t>
            </a:r>
            <a:r>
              <a:rPr lang="en-US"/>
              <a:t>  F(</a:t>
            </a:r>
            <a:r>
              <a:rPr i="1" lang="en-US"/>
              <a:t>u,v</a:t>
            </a:r>
            <a:r>
              <a:rPr lang="en-US"/>
              <a:t>) = F(</a:t>
            </a:r>
            <a:r>
              <a:rPr i="1" lang="en-US"/>
              <a:t>u</a:t>
            </a:r>
            <a:r>
              <a:rPr lang="en-US"/>
              <a:t> + </a:t>
            </a:r>
            <a:r>
              <a:rPr i="1" lang="en-US"/>
              <a:t>k</a:t>
            </a:r>
            <a:r>
              <a:rPr baseline="-25000" i="1" lang="en-US"/>
              <a:t>1</a:t>
            </a:r>
            <a:r>
              <a:rPr i="1" lang="en-US"/>
              <a:t>W</a:t>
            </a:r>
            <a:r>
              <a:rPr baseline="-25000" i="1" lang="en-US"/>
              <a:t>1</a:t>
            </a:r>
            <a:r>
              <a:rPr i="1" lang="en-US"/>
              <a:t>,v) = </a:t>
            </a:r>
            <a:r>
              <a:rPr lang="en-US"/>
              <a:t>F(</a:t>
            </a:r>
            <a:r>
              <a:rPr i="1" lang="en-US"/>
              <a:t>u</a:t>
            </a:r>
            <a:r>
              <a:rPr lang="en-US"/>
              <a:t>,</a:t>
            </a:r>
            <a:r>
              <a:rPr i="1" lang="en-US"/>
              <a:t>v</a:t>
            </a:r>
            <a:r>
              <a:rPr lang="en-US"/>
              <a:t> + </a:t>
            </a:r>
            <a:r>
              <a:rPr i="1" lang="en-US"/>
              <a:t>k</a:t>
            </a:r>
            <a:r>
              <a:rPr baseline="-25000" i="1" lang="en-US"/>
              <a:t>2</a:t>
            </a:r>
            <a:r>
              <a:rPr i="1" lang="en-US"/>
              <a:t>W</a:t>
            </a:r>
            <a:r>
              <a:rPr baseline="-25000" i="1" lang="en-US"/>
              <a:t>2</a:t>
            </a:r>
            <a:r>
              <a:rPr i="1" lang="en-US"/>
              <a:t>)=</a:t>
            </a:r>
            <a:r>
              <a:rPr lang="en-US"/>
              <a:t> F(</a:t>
            </a:r>
            <a:r>
              <a:rPr i="1" lang="en-US"/>
              <a:t>u</a:t>
            </a:r>
            <a:r>
              <a:rPr lang="en-US"/>
              <a:t> + </a:t>
            </a:r>
            <a:r>
              <a:rPr i="1" lang="en-US"/>
              <a:t>k</a:t>
            </a:r>
            <a:r>
              <a:rPr baseline="-25000" i="1" lang="en-US"/>
              <a:t>1</a:t>
            </a:r>
            <a:r>
              <a:rPr i="1" lang="en-US"/>
              <a:t>W</a:t>
            </a:r>
            <a:r>
              <a:rPr baseline="-25000" i="1" lang="en-US"/>
              <a:t>1</a:t>
            </a:r>
            <a:r>
              <a:rPr lang="en-US"/>
              <a:t>,</a:t>
            </a:r>
            <a:r>
              <a:rPr i="1" lang="en-US"/>
              <a:t>v</a:t>
            </a:r>
            <a:r>
              <a:rPr lang="en-US"/>
              <a:t> + </a:t>
            </a:r>
            <a:r>
              <a:rPr i="1" lang="en-US"/>
              <a:t>k</a:t>
            </a:r>
            <a:r>
              <a:rPr baseline="-25000" i="1" lang="en-US"/>
              <a:t>2</a:t>
            </a:r>
            <a:r>
              <a:rPr i="1" lang="en-US"/>
              <a:t>W</a:t>
            </a:r>
            <a:r>
              <a:rPr baseline="-25000" i="1" lang="en-US"/>
              <a:t>2</a:t>
            </a:r>
            <a:r>
              <a:rPr i="1" lang="en-US"/>
              <a:t>)</a:t>
            </a:r>
            <a:r>
              <a:rPr lang="en-US"/>
              <a:t> for integer </a:t>
            </a:r>
            <a:r>
              <a:rPr i="1" lang="en-US"/>
              <a:t>k</a:t>
            </a:r>
            <a:r>
              <a:rPr baseline="-25000" i="1" lang="en-US"/>
              <a:t>1</a:t>
            </a:r>
            <a:r>
              <a:rPr i="1" lang="en-US"/>
              <a:t> </a:t>
            </a:r>
            <a:r>
              <a:rPr lang="en-US"/>
              <a:t>and</a:t>
            </a:r>
            <a:r>
              <a:rPr i="1" lang="en-US"/>
              <a:t> k</a:t>
            </a:r>
            <a:r>
              <a:rPr baseline="-25000" i="1" lang="en-US"/>
              <a:t>2</a:t>
            </a:r>
            <a:r>
              <a:rPr lang="en-US"/>
              <a:t>.</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And so is the inverse DFT since f(</a:t>
            </a:r>
            <a:r>
              <a:rPr i="1" lang="en-US"/>
              <a:t>x,y</a:t>
            </a:r>
            <a:r>
              <a:rPr lang="en-US"/>
              <a:t>) = f(</a:t>
            </a:r>
            <a:r>
              <a:rPr i="1" lang="en-US"/>
              <a:t>x</a:t>
            </a:r>
            <a:r>
              <a:rPr lang="en-US"/>
              <a:t> + </a:t>
            </a:r>
            <a:r>
              <a:rPr i="1" lang="en-US"/>
              <a:t>k</a:t>
            </a:r>
            <a:r>
              <a:rPr baseline="-25000" i="1" lang="en-US"/>
              <a:t>1</a:t>
            </a:r>
            <a:r>
              <a:rPr i="1" lang="en-US"/>
              <a:t>W</a:t>
            </a:r>
            <a:r>
              <a:rPr baseline="-25000" i="1" lang="en-US"/>
              <a:t>1</a:t>
            </a:r>
            <a:r>
              <a:rPr i="1" lang="en-US"/>
              <a:t>,y) = f</a:t>
            </a:r>
            <a:r>
              <a:rPr lang="en-US"/>
              <a:t>(</a:t>
            </a:r>
            <a:r>
              <a:rPr i="1" lang="en-US"/>
              <a:t>x</a:t>
            </a:r>
            <a:r>
              <a:rPr lang="en-US"/>
              <a:t>,</a:t>
            </a:r>
            <a:r>
              <a:rPr i="1" lang="en-US"/>
              <a:t>y</a:t>
            </a:r>
            <a:r>
              <a:rPr lang="en-US"/>
              <a:t> + </a:t>
            </a:r>
            <a:r>
              <a:rPr i="1" lang="en-US"/>
              <a:t>k</a:t>
            </a:r>
            <a:r>
              <a:rPr baseline="-25000" i="1" lang="en-US"/>
              <a:t>2</a:t>
            </a:r>
            <a:r>
              <a:rPr i="1" lang="en-US"/>
              <a:t>W</a:t>
            </a:r>
            <a:r>
              <a:rPr baseline="-25000" i="1" lang="en-US"/>
              <a:t>2</a:t>
            </a:r>
            <a:r>
              <a:rPr i="1" lang="en-US"/>
              <a:t>)=</a:t>
            </a:r>
            <a:r>
              <a:rPr lang="en-US"/>
              <a:t> f(</a:t>
            </a:r>
            <a:r>
              <a:rPr i="1" lang="en-US"/>
              <a:t>x</a:t>
            </a:r>
            <a:r>
              <a:rPr lang="en-US"/>
              <a:t> + </a:t>
            </a:r>
            <a:r>
              <a:rPr i="1" lang="en-US"/>
              <a:t>k</a:t>
            </a:r>
            <a:r>
              <a:rPr baseline="-25000" i="1" lang="en-US"/>
              <a:t>1</a:t>
            </a:r>
            <a:r>
              <a:rPr i="1" lang="en-US"/>
              <a:t>W</a:t>
            </a:r>
            <a:r>
              <a:rPr baseline="-25000" i="1" lang="en-US"/>
              <a:t>1</a:t>
            </a:r>
            <a:r>
              <a:rPr lang="en-US"/>
              <a:t>,</a:t>
            </a:r>
            <a:r>
              <a:rPr i="1" lang="en-US"/>
              <a:t>y</a:t>
            </a:r>
            <a:r>
              <a:rPr lang="en-US"/>
              <a:t> + </a:t>
            </a:r>
            <a:r>
              <a:rPr i="1" lang="en-US"/>
              <a:t>k</a:t>
            </a:r>
            <a:r>
              <a:rPr baseline="-25000" i="1" lang="en-US"/>
              <a:t>2</a:t>
            </a:r>
            <a:r>
              <a:rPr i="1" lang="en-US"/>
              <a:t>W</a:t>
            </a:r>
            <a:r>
              <a:rPr baseline="-25000" i="1" lang="en-US"/>
              <a:t>2</a:t>
            </a:r>
            <a:r>
              <a:rPr i="1" lang="en-US"/>
              <a:t>)</a:t>
            </a:r>
            <a:r>
              <a:rPr lang="en-US"/>
              <a:t> for integer </a:t>
            </a:r>
            <a:r>
              <a:rPr i="1" lang="en-US"/>
              <a:t>k</a:t>
            </a:r>
            <a:r>
              <a:rPr baseline="-25000" i="1" lang="en-US"/>
              <a:t>1</a:t>
            </a:r>
            <a:r>
              <a:rPr i="1" lang="en-US"/>
              <a:t> </a:t>
            </a:r>
            <a:r>
              <a:rPr lang="en-US"/>
              <a:t>and</a:t>
            </a:r>
            <a:r>
              <a:rPr i="1" lang="en-US"/>
              <a:t> k</a:t>
            </a:r>
            <a:r>
              <a:rPr baseline="-25000" i="1" lang="en-US"/>
              <a:t>2</a:t>
            </a:r>
            <a:r>
              <a:rPr lang="en-US"/>
              <a:t>.</a:t>
            </a:r>
            <a:endParaRPr/>
          </a:p>
          <a:p>
            <a:pPr indent="-342900" lvl="0" marL="342900" rtl="0" algn="l">
              <a:lnSpc>
                <a:spcPct val="100000"/>
              </a:lnSpc>
              <a:spcBef>
                <a:spcPts val="592"/>
              </a:spcBef>
              <a:spcAft>
                <a:spcPts val="0"/>
              </a:spcAft>
              <a:buClr>
                <a:schemeClr val="dk1"/>
              </a:buClr>
              <a:buSzPct val="100000"/>
              <a:buNone/>
            </a:pPr>
            <a:r>
              <a:t/>
            </a:r>
            <a:endParaRPr/>
          </a:p>
        </p:txBody>
      </p:sp>
      <p:sp>
        <p:nvSpPr>
          <p:cNvPr id="358" name="Google Shape;35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5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500"/>
                                        <p:tgtEl>
                                          <p:spTgt spid="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500"/>
                                        <p:tgtEl>
                                          <p:spTgt spid="3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500"/>
                                        <p:tgtEl>
                                          <p:spTgt spid="3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500"/>
                                        <p:tgtEl>
                                          <p:spTgt spid="3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animEffect filter="fade" transition="in">
                                      <p:cBhvr>
                                        <p:cTn dur="500"/>
                                        <p:tgtEl>
                                          <p:spTgt spid="3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Magnitude and phase</a:t>
            </a:r>
            <a:endParaRPr/>
          </a:p>
        </p:txBody>
      </p:sp>
      <p:sp>
        <p:nvSpPr>
          <p:cNvPr id="364" name="Google Shape;364;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phase carries very critical information.</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If you retain the magnitude of the Fourier transform of an image, but change its phase, the appearance drastically changes.</a:t>
            </a:r>
            <a:endParaRPr/>
          </a:p>
        </p:txBody>
      </p:sp>
      <p:sp>
        <p:nvSpPr>
          <p:cNvPr id="365" name="Google Shape;365;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salman1.jpg" id="370" name="Google Shape;370;p33"/>
          <p:cNvPicPr preferRelativeResize="0"/>
          <p:nvPr/>
        </p:nvPicPr>
        <p:blipFill rotWithShape="1">
          <a:blip r:embed="rId3">
            <a:alphaModFix/>
          </a:blip>
          <a:srcRect b="0" l="0" r="0" t="0"/>
          <a:stretch/>
        </p:blipFill>
        <p:spPr>
          <a:xfrm>
            <a:off x="0" y="0"/>
            <a:ext cx="2667000" cy="2667000"/>
          </a:xfrm>
          <a:prstGeom prst="rect">
            <a:avLst/>
          </a:prstGeom>
          <a:noFill/>
          <a:ln>
            <a:noFill/>
          </a:ln>
        </p:spPr>
      </p:pic>
      <p:pic>
        <p:nvPicPr>
          <p:cNvPr descr="sindhu1.jpg" id="371" name="Google Shape;371;p33"/>
          <p:cNvPicPr preferRelativeResize="0"/>
          <p:nvPr/>
        </p:nvPicPr>
        <p:blipFill rotWithShape="1">
          <a:blip r:embed="rId4">
            <a:alphaModFix/>
          </a:blip>
          <a:srcRect b="0" l="0" r="0" t="0"/>
          <a:stretch/>
        </p:blipFill>
        <p:spPr>
          <a:xfrm>
            <a:off x="0" y="2743200"/>
            <a:ext cx="2667000" cy="2667000"/>
          </a:xfrm>
          <a:prstGeom prst="rect">
            <a:avLst/>
          </a:prstGeom>
          <a:noFill/>
          <a:ln>
            <a:noFill/>
          </a:ln>
        </p:spPr>
      </p:pic>
      <p:pic>
        <p:nvPicPr>
          <p:cNvPr descr="rec_salman1.jpg" id="372" name="Google Shape;372;p33"/>
          <p:cNvPicPr preferRelativeResize="0"/>
          <p:nvPr/>
        </p:nvPicPr>
        <p:blipFill rotWithShape="1">
          <a:blip r:embed="rId5">
            <a:alphaModFix/>
          </a:blip>
          <a:srcRect b="0" l="0" r="0" t="0"/>
          <a:stretch/>
        </p:blipFill>
        <p:spPr>
          <a:xfrm>
            <a:off x="6172200" y="0"/>
            <a:ext cx="2667000" cy="2667000"/>
          </a:xfrm>
          <a:prstGeom prst="rect">
            <a:avLst/>
          </a:prstGeom>
          <a:noFill/>
          <a:ln>
            <a:noFill/>
          </a:ln>
        </p:spPr>
      </p:pic>
      <p:pic>
        <p:nvPicPr>
          <p:cNvPr descr="rec_sindhu1.jpg" id="373" name="Google Shape;373;p33"/>
          <p:cNvPicPr preferRelativeResize="0"/>
          <p:nvPr/>
        </p:nvPicPr>
        <p:blipFill rotWithShape="1">
          <a:blip r:embed="rId6">
            <a:alphaModFix/>
          </a:blip>
          <a:srcRect b="0" l="0" r="0" t="0"/>
          <a:stretch/>
        </p:blipFill>
        <p:spPr>
          <a:xfrm>
            <a:off x="6172200" y="2819400"/>
            <a:ext cx="2667000" cy="2667000"/>
          </a:xfrm>
          <a:prstGeom prst="rect">
            <a:avLst/>
          </a:prstGeom>
          <a:noFill/>
          <a:ln>
            <a:noFill/>
          </a:ln>
        </p:spPr>
      </p:pic>
      <p:sp>
        <p:nvSpPr>
          <p:cNvPr id="374" name="Google Shape;374;p33"/>
          <p:cNvSpPr txBox="1"/>
          <p:nvPr/>
        </p:nvSpPr>
        <p:spPr>
          <a:xfrm>
            <a:off x="3200400" y="228600"/>
            <a:ext cx="2286000" cy="92333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IFT (Magnitude of FT of Salman Khan times phase of P V Sindhu)</a:t>
            </a:r>
            <a:endParaRPr b="0" i="0" sz="1800" u="none" cap="none" strike="noStrike">
              <a:solidFill>
                <a:schemeClr val="dk1"/>
              </a:solidFill>
              <a:latin typeface="Calibri"/>
              <a:ea typeface="Calibri"/>
              <a:cs typeface="Calibri"/>
              <a:sym typeface="Calibri"/>
            </a:endParaRPr>
          </a:p>
        </p:txBody>
      </p:sp>
      <p:sp>
        <p:nvSpPr>
          <p:cNvPr id="375" name="Google Shape;375;p33"/>
          <p:cNvSpPr txBox="1"/>
          <p:nvPr/>
        </p:nvSpPr>
        <p:spPr>
          <a:xfrm>
            <a:off x="3352800" y="2819400"/>
            <a:ext cx="2286000" cy="120060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IFT (Magnitude of FT of P V Sindhu times phase of Salman Khan)</a:t>
            </a:r>
            <a:endParaRPr b="0" i="0" sz="1800" u="none" cap="none" strike="noStrike">
              <a:solidFill>
                <a:schemeClr val="dk1"/>
              </a:solidFill>
              <a:latin typeface="Calibri"/>
              <a:ea typeface="Calibri"/>
              <a:cs typeface="Calibri"/>
              <a:sym typeface="Calibri"/>
            </a:endParaRPr>
          </a:p>
        </p:txBody>
      </p:sp>
      <p:sp>
        <p:nvSpPr>
          <p:cNvPr id="376" name="Google Shape;376;p33"/>
          <p:cNvSpPr/>
          <p:nvPr/>
        </p:nvSpPr>
        <p:spPr>
          <a:xfrm>
            <a:off x="5410200" y="685800"/>
            <a:ext cx="6096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33"/>
          <p:cNvSpPr/>
          <p:nvPr/>
        </p:nvSpPr>
        <p:spPr>
          <a:xfrm>
            <a:off x="5410200" y="3276600"/>
            <a:ext cx="609600"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properties</a:t>
            </a:r>
            <a:endParaRPr/>
          </a:p>
        </p:txBody>
      </p:sp>
      <p:sp>
        <p:nvSpPr>
          <p:cNvPr id="384" name="Google Shape;384;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Translation:</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Note that translation of a signal does not change the magnitude of the Fourier transform – only its phase. </a:t>
            </a:r>
            <a:endParaRPr/>
          </a:p>
          <a:p>
            <a:pPr indent="-342900" lvl="0" marL="342900" rtl="0" algn="l">
              <a:lnSpc>
                <a:spcPct val="100000"/>
              </a:lnSpc>
              <a:spcBef>
                <a:spcPts val="640"/>
              </a:spcBef>
              <a:spcAft>
                <a:spcPts val="0"/>
              </a:spcAft>
              <a:buClr>
                <a:schemeClr val="dk1"/>
              </a:buClr>
              <a:buSzPts val="3200"/>
              <a:buNone/>
            </a:pPr>
            <a:r>
              <a:t/>
            </a:r>
            <a:endParaRPr/>
          </a:p>
        </p:txBody>
      </p:sp>
      <p:pic>
        <p:nvPicPr>
          <p:cNvPr id="385" name="Google Shape;385;p34"/>
          <p:cNvPicPr preferRelativeResize="0"/>
          <p:nvPr/>
        </p:nvPicPr>
        <p:blipFill rotWithShape="1">
          <a:blip r:embed="rId3">
            <a:alphaModFix/>
          </a:blip>
          <a:srcRect b="0" l="0" r="0" t="0"/>
          <a:stretch/>
        </p:blipFill>
        <p:spPr>
          <a:xfrm>
            <a:off x="457200" y="2362200"/>
            <a:ext cx="8001000" cy="914400"/>
          </a:xfrm>
          <a:prstGeom prst="rect">
            <a:avLst/>
          </a:prstGeom>
          <a:noFill/>
          <a:ln>
            <a:noFill/>
          </a:ln>
        </p:spPr>
      </p:pic>
      <p:sp>
        <p:nvSpPr>
          <p:cNvPr id="386" name="Google Shape;38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5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5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5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500"/>
                                        <p:tgtEl>
                                          <p:spTgt spid="3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animEffect filter="fade" transition="in">
                                      <p:cBhvr>
                                        <p:cTn dur="500"/>
                                        <p:tgtEl>
                                          <p:spTgt spid="3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animEffect filter="fade" transition="in">
                                      <p:cBhvr>
                                        <p:cTn dur="500"/>
                                        <p:tgtEl>
                                          <p:spTgt spid="3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properties</a:t>
            </a:r>
            <a:endParaRPr/>
          </a:p>
        </p:txBody>
      </p:sp>
      <p:sp>
        <p:nvSpPr>
          <p:cNvPr id="392" name="Google Shape;392;p35"/>
          <p:cNvSpPr txBox="1"/>
          <p:nvPr>
            <p:ph idx="1" type="body"/>
          </p:nvPr>
        </p:nvSpPr>
        <p:spPr>
          <a:xfrm>
            <a:off x="457200" y="1066800"/>
            <a:ext cx="8229600" cy="5486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Fourier transform of a rotated image yields a rotated version of its Fourier transform</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If you consider conversion to polar coordinates, then we have:</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None/>
            </a:pPr>
            <a:r>
              <a:t/>
            </a:r>
            <a:endParaRPr/>
          </a:p>
        </p:txBody>
      </p:sp>
      <p:pic>
        <p:nvPicPr>
          <p:cNvPr id="393" name="Google Shape;393;p35"/>
          <p:cNvPicPr preferRelativeResize="0"/>
          <p:nvPr/>
        </p:nvPicPr>
        <p:blipFill rotWithShape="1">
          <a:blip r:embed="rId3">
            <a:alphaModFix/>
          </a:blip>
          <a:srcRect b="0" l="0" r="0" t="0"/>
          <a:stretch/>
        </p:blipFill>
        <p:spPr>
          <a:xfrm>
            <a:off x="914400" y="2667000"/>
            <a:ext cx="5664200" cy="1320800"/>
          </a:xfrm>
          <a:prstGeom prst="rect">
            <a:avLst/>
          </a:prstGeom>
          <a:noFill/>
          <a:ln>
            <a:noFill/>
          </a:ln>
        </p:spPr>
      </p:pic>
      <p:pic>
        <p:nvPicPr>
          <p:cNvPr id="394" name="Google Shape;394;p35"/>
          <p:cNvPicPr preferRelativeResize="0"/>
          <p:nvPr/>
        </p:nvPicPr>
        <p:blipFill rotWithShape="1">
          <a:blip r:embed="rId4">
            <a:alphaModFix/>
          </a:blip>
          <a:srcRect b="0" l="0" r="0" t="0"/>
          <a:stretch/>
        </p:blipFill>
        <p:spPr>
          <a:xfrm>
            <a:off x="0" y="5486400"/>
            <a:ext cx="2794000" cy="863600"/>
          </a:xfrm>
          <a:prstGeom prst="rect">
            <a:avLst/>
          </a:prstGeom>
          <a:noFill/>
          <a:ln>
            <a:noFill/>
          </a:ln>
        </p:spPr>
      </p:pic>
      <p:pic>
        <p:nvPicPr>
          <p:cNvPr id="395" name="Google Shape;395;p35"/>
          <p:cNvPicPr preferRelativeResize="0"/>
          <p:nvPr/>
        </p:nvPicPr>
        <p:blipFill rotWithShape="1">
          <a:blip r:embed="rId5">
            <a:alphaModFix/>
          </a:blip>
          <a:srcRect b="0" l="0" r="0" t="0"/>
          <a:stretch/>
        </p:blipFill>
        <p:spPr>
          <a:xfrm>
            <a:off x="3594100" y="5334000"/>
            <a:ext cx="4724400" cy="1320800"/>
          </a:xfrm>
          <a:prstGeom prst="rect">
            <a:avLst/>
          </a:prstGeom>
          <a:noFill/>
          <a:ln>
            <a:noFill/>
          </a:ln>
        </p:spPr>
      </p:pic>
      <p:sp>
        <p:nvSpPr>
          <p:cNvPr id="396" name="Google Shape;396;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animEffect filter="fade" transition="in">
                                      <p:cBhvr>
                                        <p:cTn dur="500"/>
                                        <p:tgtEl>
                                          <p:spTgt spid="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animEffect filter="fade" transition="in">
                                      <p:cBhvr>
                                        <p:cTn dur="500"/>
                                        <p:tgtEl>
                                          <p:spTgt spid="3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animEffect filter="fade" transition="in">
                                      <p:cBhvr>
                                        <p:cTn dur="500"/>
                                        <p:tgtEl>
                                          <p:spTgt spid="3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animEffect filter="fade" transition="in">
                                      <p:cBhvr>
                                        <p:cTn dur="500"/>
                                        <p:tgtEl>
                                          <p:spTgt spid="3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animEffect filter="fade" transition="in">
                                      <p:cBhvr>
                                        <p:cTn dur="500"/>
                                        <p:tgtEl>
                                          <p:spTgt spid="3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5" st="5"/>
                                            </p:txEl>
                                          </p:spTgt>
                                        </p:tgtEl>
                                        <p:attrNameLst>
                                          <p:attrName>style.visibility</p:attrName>
                                        </p:attrNameLst>
                                      </p:cBhvr>
                                      <p:to>
                                        <p:strVal val="visible"/>
                                      </p:to>
                                    </p:set>
                                    <p:animEffect filter="fade" transition="in">
                                      <p:cBhvr>
                                        <p:cTn dur="500"/>
                                        <p:tgtEl>
                                          <p:spTgt spid="3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6" st="6"/>
                                            </p:txEl>
                                          </p:spTgt>
                                        </p:tgtEl>
                                        <p:attrNameLst>
                                          <p:attrName>style.visibility</p:attrName>
                                        </p:attrNameLst>
                                      </p:cBhvr>
                                      <p:to>
                                        <p:strVal val="visible"/>
                                      </p:to>
                                    </p:set>
                                    <p:animEffect filter="fade" transition="in">
                                      <p:cBhvr>
                                        <p:cTn dur="500"/>
                                        <p:tgtEl>
                                          <p:spTgt spid="3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7" st="7"/>
                                            </p:txEl>
                                          </p:spTgt>
                                        </p:tgtEl>
                                        <p:attrNameLst>
                                          <p:attrName>style.visibility</p:attrName>
                                        </p:attrNameLst>
                                      </p:cBhvr>
                                      <p:to>
                                        <p:strVal val="visible"/>
                                      </p:to>
                                    </p:set>
                                    <p:animEffect filter="fade" transition="in">
                                      <p:cBhvr>
                                        <p:cTn dur="500"/>
                                        <p:tgtEl>
                                          <p:spTgt spid="3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8" st="8"/>
                                            </p:txEl>
                                          </p:spTgt>
                                        </p:tgtEl>
                                        <p:attrNameLst>
                                          <p:attrName>style.visibility</p:attrName>
                                        </p:attrNameLst>
                                      </p:cBhvr>
                                      <p:to>
                                        <p:strVal val="visible"/>
                                      </p:to>
                                    </p:set>
                                    <p:animEffect filter="fade" transition="in">
                                      <p:cBhvr>
                                        <p:cTn dur="500"/>
                                        <p:tgtEl>
                                          <p:spTgt spid="3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xEl>
                                              <p:pRg end="9" st="9"/>
                                            </p:txEl>
                                          </p:spTgt>
                                        </p:tgtEl>
                                        <p:attrNameLst>
                                          <p:attrName>style.visibility</p:attrName>
                                        </p:attrNameLst>
                                      </p:cBhvr>
                                      <p:to>
                                        <p:strVal val="visible"/>
                                      </p:to>
                                    </p:set>
                                    <p:animEffect filter="fade" transition="in">
                                      <p:cBhvr>
                                        <p:cTn dur="500"/>
                                        <p:tgtEl>
                                          <p:spTgt spid="39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visualization in MATLAB</a:t>
            </a:r>
            <a:endParaRPr/>
          </a:p>
        </p:txBody>
      </p:sp>
      <p:sp>
        <p:nvSpPr>
          <p:cNvPr id="402" name="Google Shape;402;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In the formula for the DFT, the frequency range from </a:t>
            </a:r>
            <a:r>
              <a:rPr i="1" lang="en-US"/>
              <a:t>u</a:t>
            </a:r>
            <a:r>
              <a:rPr lang="en-US"/>
              <a:t> = 0 to </a:t>
            </a:r>
            <a:r>
              <a:rPr i="1" lang="en-US"/>
              <a:t>u</a:t>
            </a:r>
            <a:r>
              <a:rPr lang="en-US"/>
              <a:t> = </a:t>
            </a:r>
            <a:r>
              <a:rPr i="1" lang="en-US"/>
              <a:t>M</a:t>
            </a:r>
            <a:r>
              <a:rPr lang="en-US"/>
              <a:t>-1 actually represents two half periods back to back meeting at </a:t>
            </a:r>
            <a:r>
              <a:rPr i="1" lang="en-US"/>
              <a:t>M</a:t>
            </a:r>
            <a:r>
              <a:rPr lang="en-US"/>
              <a:t>/2 (see next slide).</a:t>
            </a:r>
            <a:endParaRPr/>
          </a:p>
          <a:p>
            <a:pPr indent="-342900" lvl="0" marL="342900" rtl="0" algn="l">
              <a:lnSpc>
                <a:spcPct val="100000"/>
              </a:lnSpc>
              <a:spcBef>
                <a:spcPts val="544"/>
              </a:spcBef>
              <a:spcAft>
                <a:spcPts val="0"/>
              </a:spcAft>
              <a:buClr>
                <a:schemeClr val="dk1"/>
              </a:buClr>
              <a:buSzPct val="100000"/>
              <a:buChar char="•"/>
            </a:pPr>
            <a:r>
              <a:rPr lang="en-US"/>
              <a:t>It is more convenient to instead view a complete period of the DFT instead.</a:t>
            </a:r>
            <a:endParaRPr/>
          </a:p>
          <a:p>
            <a:pPr indent="-342900" lvl="0" marL="342900" rtl="0" algn="l">
              <a:lnSpc>
                <a:spcPct val="100000"/>
              </a:lnSpc>
              <a:spcBef>
                <a:spcPts val="544"/>
              </a:spcBef>
              <a:spcAft>
                <a:spcPts val="0"/>
              </a:spcAft>
              <a:buClr>
                <a:schemeClr val="dk1"/>
              </a:buClr>
              <a:buSzPct val="100000"/>
              <a:buChar char="•"/>
            </a:pPr>
            <a:r>
              <a:rPr lang="en-US"/>
              <a:t>For that purpose we visualize F(</a:t>
            </a:r>
            <a:r>
              <a:rPr i="1" lang="en-US"/>
              <a:t>u</a:t>
            </a:r>
            <a:r>
              <a:rPr lang="en-US"/>
              <a:t>-</a:t>
            </a:r>
            <a:r>
              <a:rPr i="1" lang="en-US"/>
              <a:t>M</a:t>
            </a:r>
            <a:r>
              <a:rPr lang="en-US"/>
              <a:t>/2) instead of F(</a:t>
            </a:r>
            <a:r>
              <a:rPr i="1" lang="en-US"/>
              <a:t>u</a:t>
            </a:r>
            <a:r>
              <a:rPr lang="en-US"/>
              <a:t>) in 1D, and F(</a:t>
            </a:r>
            <a:r>
              <a:rPr i="1" lang="en-US"/>
              <a:t>u</a:t>
            </a:r>
            <a:r>
              <a:rPr lang="en-US"/>
              <a:t>-W</a:t>
            </a:r>
            <a:r>
              <a:rPr baseline="-25000" lang="en-US"/>
              <a:t>1</a:t>
            </a:r>
            <a:r>
              <a:rPr lang="en-US"/>
              <a:t>/2,</a:t>
            </a:r>
            <a:r>
              <a:rPr i="1" lang="en-US"/>
              <a:t>v</a:t>
            </a:r>
            <a:r>
              <a:rPr lang="en-US"/>
              <a:t>-W</a:t>
            </a:r>
            <a:r>
              <a:rPr baseline="-25000" lang="en-US"/>
              <a:t>2</a:t>
            </a:r>
            <a:r>
              <a:rPr lang="en-US"/>
              <a:t>/2) instead of F(</a:t>
            </a:r>
            <a:r>
              <a:rPr i="1" lang="en-US"/>
              <a:t>u</a:t>
            </a:r>
            <a:r>
              <a:rPr lang="en-US"/>
              <a:t>,</a:t>
            </a:r>
            <a:r>
              <a:rPr i="1" lang="en-US"/>
              <a:t>v</a:t>
            </a:r>
            <a:r>
              <a:rPr lang="en-US"/>
              <a:t>) in 2D. </a:t>
            </a:r>
            <a:endParaRPr/>
          </a:p>
          <a:p>
            <a:pPr indent="-342900" lvl="0" marL="342900" rtl="0" algn="l">
              <a:lnSpc>
                <a:spcPct val="100000"/>
              </a:lnSpc>
              <a:spcBef>
                <a:spcPts val="544"/>
              </a:spcBef>
              <a:spcAft>
                <a:spcPts val="0"/>
              </a:spcAft>
              <a:buClr>
                <a:schemeClr val="dk1"/>
              </a:buClr>
              <a:buSzPct val="100000"/>
              <a:buChar char="•"/>
            </a:pPr>
            <a:r>
              <a:rPr lang="en-US"/>
              <a:t>Thereby frequency </a:t>
            </a:r>
            <a:r>
              <a:rPr i="1" lang="en-US"/>
              <a:t>u</a:t>
            </a:r>
            <a:r>
              <a:rPr lang="en-US"/>
              <a:t> = 0 or </a:t>
            </a:r>
            <a:r>
              <a:rPr i="1" lang="en-US"/>
              <a:t>u</a:t>
            </a:r>
            <a:r>
              <a:rPr lang="en-US"/>
              <a:t> = </a:t>
            </a:r>
            <a:r>
              <a:rPr i="1" lang="en-US"/>
              <a:t>v</a:t>
            </a:r>
            <a:r>
              <a:rPr lang="en-US"/>
              <a:t> = 0 now occurs at the center of the displayed Fourier transform.</a:t>
            </a:r>
            <a:endParaRPr/>
          </a:p>
          <a:p>
            <a:pPr indent="-342900" lvl="0" marL="342900" rtl="0" algn="l">
              <a:lnSpc>
                <a:spcPct val="100000"/>
              </a:lnSpc>
              <a:spcBef>
                <a:spcPts val="544"/>
              </a:spcBef>
              <a:spcAft>
                <a:spcPts val="0"/>
              </a:spcAft>
              <a:buClr>
                <a:schemeClr val="dk1"/>
              </a:buClr>
              <a:buSzPct val="100000"/>
              <a:buChar char="•"/>
            </a:pPr>
            <a:r>
              <a:rPr lang="en-US"/>
              <a:t>Note that F(</a:t>
            </a:r>
            <a:r>
              <a:rPr i="1" lang="en-US"/>
              <a:t>u</a:t>
            </a:r>
            <a:r>
              <a:rPr lang="en-US"/>
              <a:t>-W</a:t>
            </a:r>
            <a:r>
              <a:rPr baseline="-25000" lang="en-US"/>
              <a:t>1</a:t>
            </a:r>
            <a:r>
              <a:rPr lang="en-US"/>
              <a:t>/2,</a:t>
            </a:r>
            <a:r>
              <a:rPr i="1" lang="en-US"/>
              <a:t>v</a:t>
            </a:r>
            <a:r>
              <a:rPr lang="en-US"/>
              <a:t>-W</a:t>
            </a:r>
            <a:r>
              <a:rPr baseline="-25000" lang="en-US"/>
              <a:t>2</a:t>
            </a:r>
            <a:r>
              <a:rPr lang="en-US"/>
              <a:t>/2) = </a:t>
            </a:r>
            <a:r>
              <a:rPr lang="en-US">
                <a:latin typeface="Quintessential"/>
                <a:ea typeface="Quintessential"/>
                <a:cs typeface="Quintessential"/>
                <a:sym typeface="Quintessential"/>
              </a:rPr>
              <a:t>F</a:t>
            </a:r>
            <a:r>
              <a:rPr lang="en-US"/>
              <a:t>(f(</a:t>
            </a:r>
            <a:r>
              <a:rPr i="1" lang="en-US"/>
              <a:t>x</a:t>
            </a:r>
            <a:r>
              <a:rPr lang="en-US"/>
              <a:t>,</a:t>
            </a:r>
            <a:r>
              <a:rPr i="1" lang="en-US"/>
              <a:t>y</a:t>
            </a:r>
            <a:r>
              <a:rPr lang="en-US"/>
              <a:t>)(-1)</a:t>
            </a:r>
            <a:r>
              <a:rPr baseline="30000" i="1" lang="en-US"/>
              <a:t>x</a:t>
            </a:r>
            <a:r>
              <a:rPr baseline="30000" lang="en-US"/>
              <a:t>+</a:t>
            </a:r>
            <a:r>
              <a:rPr baseline="30000" i="1" lang="en-US"/>
              <a:t>y</a:t>
            </a:r>
            <a:r>
              <a:rPr lang="en-US"/>
              <a:t>)(</a:t>
            </a:r>
            <a:r>
              <a:rPr i="1" lang="en-US"/>
              <a:t>u</a:t>
            </a:r>
            <a:r>
              <a:rPr lang="en-US"/>
              <a:t>,</a:t>
            </a:r>
            <a:r>
              <a:rPr i="1" lang="en-US"/>
              <a:t>v</a:t>
            </a:r>
            <a:r>
              <a:rPr lang="en-US"/>
              <a:t>), so the centering operation is easy to implement.</a:t>
            </a:r>
            <a:endParaRPr/>
          </a:p>
        </p:txBody>
      </p:sp>
      <p:sp>
        <p:nvSpPr>
          <p:cNvPr id="403" name="Google Shape;40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5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500"/>
                                        <p:tgtEl>
                                          <p:spTgt spid="4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500"/>
                                        <p:tgtEl>
                                          <p:spTgt spid="4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500"/>
                                        <p:tgtEl>
                                          <p:spTgt spid="4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animEffect filter="fade" transition="in">
                                      <p:cBhvr>
                                        <p:cTn dur="500"/>
                                        <p:tgtEl>
                                          <p:spTgt spid="4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7"/>
          <p:cNvPicPr preferRelativeResize="0"/>
          <p:nvPr/>
        </p:nvPicPr>
        <p:blipFill rotWithShape="1">
          <a:blip r:embed="rId3">
            <a:alphaModFix/>
          </a:blip>
          <a:srcRect b="0" l="0" r="0" t="0"/>
          <a:stretch/>
        </p:blipFill>
        <p:spPr>
          <a:xfrm>
            <a:off x="0" y="0"/>
            <a:ext cx="6629400" cy="6850681"/>
          </a:xfrm>
          <a:prstGeom prst="rect">
            <a:avLst/>
          </a:prstGeom>
          <a:noFill/>
          <a:ln>
            <a:noFill/>
          </a:ln>
        </p:spPr>
      </p:pic>
      <p:pic>
        <p:nvPicPr>
          <p:cNvPr id="409" name="Google Shape;409;p37"/>
          <p:cNvPicPr preferRelativeResize="0"/>
          <p:nvPr/>
        </p:nvPicPr>
        <p:blipFill rotWithShape="1">
          <a:blip r:embed="rId4">
            <a:alphaModFix/>
          </a:blip>
          <a:srcRect b="0" l="0" r="0" t="0"/>
          <a:stretch/>
        </p:blipFill>
        <p:spPr>
          <a:xfrm>
            <a:off x="7010400" y="0"/>
            <a:ext cx="1295400" cy="3556532"/>
          </a:xfrm>
          <a:prstGeom prst="rect">
            <a:avLst/>
          </a:prstGeom>
          <a:noFill/>
          <a:ln>
            <a:noFill/>
          </a:ln>
        </p:spPr>
      </p:pic>
      <p:cxnSp>
        <p:nvCxnSpPr>
          <p:cNvPr id="410" name="Google Shape;410;p37"/>
          <p:cNvCxnSpPr/>
          <p:nvPr/>
        </p:nvCxnSpPr>
        <p:spPr>
          <a:xfrm>
            <a:off x="3124200" y="3276600"/>
            <a:ext cx="1143000" cy="1588"/>
          </a:xfrm>
          <a:prstGeom prst="straightConnector1">
            <a:avLst/>
          </a:prstGeom>
          <a:noFill/>
          <a:ln cap="flat" cmpd="sng" w="9525">
            <a:solidFill>
              <a:srgbClr val="4A7DBA"/>
            </a:solidFill>
            <a:prstDash val="solid"/>
            <a:round/>
            <a:headEnd len="med" w="med" type="stealth"/>
            <a:tailEnd len="med" w="med" type="stealth"/>
          </a:ln>
        </p:spPr>
      </p:cxnSp>
      <p:cxnSp>
        <p:nvCxnSpPr>
          <p:cNvPr id="411" name="Google Shape;411;p37"/>
          <p:cNvCxnSpPr/>
          <p:nvPr/>
        </p:nvCxnSpPr>
        <p:spPr>
          <a:xfrm rot="5400000">
            <a:off x="1905000" y="2743200"/>
            <a:ext cx="1371600" cy="1588"/>
          </a:xfrm>
          <a:prstGeom prst="straightConnector1">
            <a:avLst/>
          </a:prstGeom>
          <a:noFill/>
          <a:ln cap="flat" cmpd="sng" w="9525">
            <a:solidFill>
              <a:srgbClr val="FF0000"/>
            </a:solidFill>
            <a:prstDash val="solid"/>
            <a:round/>
            <a:headEnd len="sm" w="sm" type="none"/>
            <a:tailEnd len="sm" w="sm" type="none"/>
          </a:ln>
        </p:spPr>
      </p:cxnSp>
      <p:cxnSp>
        <p:nvCxnSpPr>
          <p:cNvPr id="412" name="Google Shape;412;p37"/>
          <p:cNvCxnSpPr/>
          <p:nvPr/>
        </p:nvCxnSpPr>
        <p:spPr>
          <a:xfrm rot="5400000">
            <a:off x="2934494" y="2780506"/>
            <a:ext cx="1447800" cy="1588"/>
          </a:xfrm>
          <a:prstGeom prst="straightConnector1">
            <a:avLst/>
          </a:prstGeom>
          <a:noFill/>
          <a:ln cap="flat" cmpd="sng" w="9525">
            <a:solidFill>
              <a:srgbClr val="FF0000"/>
            </a:solidFill>
            <a:prstDash val="solid"/>
            <a:round/>
            <a:headEnd len="sm" w="sm" type="none"/>
            <a:tailEnd len="sm" w="sm" type="none"/>
          </a:ln>
        </p:spPr>
      </p:cxnSp>
      <p:cxnSp>
        <p:nvCxnSpPr>
          <p:cNvPr id="413" name="Google Shape;413;p37"/>
          <p:cNvCxnSpPr/>
          <p:nvPr/>
        </p:nvCxnSpPr>
        <p:spPr>
          <a:xfrm>
            <a:off x="2590800" y="2057400"/>
            <a:ext cx="1066800" cy="1588"/>
          </a:xfrm>
          <a:prstGeom prst="straightConnector1">
            <a:avLst/>
          </a:prstGeom>
          <a:noFill/>
          <a:ln cap="flat" cmpd="sng" w="9525">
            <a:solidFill>
              <a:srgbClr val="FF0000"/>
            </a:solidFill>
            <a:prstDash val="solid"/>
            <a:round/>
            <a:headEnd len="med" w="med" type="stealth"/>
            <a:tailEnd len="med" w="med" type="stealth"/>
          </a:ln>
        </p:spPr>
      </p:cxnSp>
      <p:sp>
        <p:nvSpPr>
          <p:cNvPr id="414" name="Google Shape;414;p37"/>
          <p:cNvSpPr txBox="1"/>
          <p:nvPr/>
        </p:nvSpPr>
        <p:spPr>
          <a:xfrm>
            <a:off x="2438400" y="1752600"/>
            <a:ext cx="1447800"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One full period</a:t>
            </a:r>
            <a:endParaRPr b="0" i="0" sz="1500" u="none" cap="none" strike="noStrike">
              <a:solidFill>
                <a:schemeClr val="dk1"/>
              </a:solidFill>
              <a:latin typeface="Calibri"/>
              <a:ea typeface="Calibri"/>
              <a:cs typeface="Calibri"/>
              <a:sym typeface="Calibri"/>
            </a:endParaRPr>
          </a:p>
        </p:txBody>
      </p:sp>
      <p:sp>
        <p:nvSpPr>
          <p:cNvPr id="415" name="Google Shape;415;p37"/>
          <p:cNvSpPr txBox="1"/>
          <p:nvPr/>
        </p:nvSpPr>
        <p:spPr>
          <a:xfrm>
            <a:off x="3352800" y="3352800"/>
            <a:ext cx="2743200"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Two half periods – back to back</a:t>
            </a:r>
            <a:endParaRPr b="0" i="0" sz="1500" u="none" cap="none" strike="noStrike">
              <a:solidFill>
                <a:schemeClr val="dk1"/>
              </a:solidFill>
              <a:latin typeface="Calibri"/>
              <a:ea typeface="Calibri"/>
              <a:cs typeface="Calibri"/>
              <a:sym typeface="Calibri"/>
            </a:endParaRPr>
          </a:p>
        </p:txBody>
      </p:sp>
      <p:sp>
        <p:nvSpPr>
          <p:cNvPr id="416" name="Google Shape;416;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38"/>
          <p:cNvPicPr preferRelativeResize="0"/>
          <p:nvPr/>
        </p:nvPicPr>
        <p:blipFill rotWithShape="1">
          <a:blip r:embed="rId3">
            <a:alphaModFix/>
          </a:blip>
          <a:srcRect b="0" l="0" r="0" t="0"/>
          <a:stretch/>
        </p:blipFill>
        <p:spPr>
          <a:xfrm>
            <a:off x="0" y="0"/>
            <a:ext cx="5181600" cy="6829656"/>
          </a:xfrm>
          <a:prstGeom prst="rect">
            <a:avLst/>
          </a:prstGeom>
          <a:noFill/>
          <a:ln>
            <a:noFill/>
          </a:ln>
        </p:spPr>
      </p:pic>
      <p:pic>
        <p:nvPicPr>
          <p:cNvPr id="422" name="Google Shape;422;p38"/>
          <p:cNvPicPr preferRelativeResize="0"/>
          <p:nvPr/>
        </p:nvPicPr>
        <p:blipFill rotWithShape="1">
          <a:blip r:embed="rId4">
            <a:alphaModFix/>
          </a:blip>
          <a:srcRect b="0" l="0" r="0" t="0"/>
          <a:stretch/>
        </p:blipFill>
        <p:spPr>
          <a:xfrm>
            <a:off x="5334000" y="0"/>
            <a:ext cx="1676400" cy="6491480"/>
          </a:xfrm>
          <a:prstGeom prst="rect">
            <a:avLst/>
          </a:prstGeom>
          <a:noFill/>
          <a:ln>
            <a:noFill/>
          </a:ln>
        </p:spPr>
      </p:pic>
      <p:sp>
        <p:nvSpPr>
          <p:cNvPr id="423" name="Google Shape;42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2D-DFT visualization in MATLAB</a:t>
            </a:r>
            <a:endParaRPr/>
          </a:p>
        </p:txBody>
      </p:sp>
      <p:sp>
        <p:nvSpPr>
          <p:cNvPr id="429" name="Google Shape;429;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To visualize the DFT of an image, we visualize the magnitude of the DFT.</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The Fourier transform is first centered as mentioned on the previous slide.</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Due to the large range of magnitude values, the DFT magnitudes are visualized on a logarithmic scale, i.e. we view log(|F(</a:t>
            </a:r>
            <a:r>
              <a:rPr i="1" lang="en-US"/>
              <a:t>u</a:t>
            </a:r>
            <a:r>
              <a:rPr lang="en-US"/>
              <a:t>,</a:t>
            </a:r>
            <a:r>
              <a:rPr i="1" lang="en-US"/>
              <a:t>v</a:t>
            </a:r>
            <a:r>
              <a:rPr lang="en-US"/>
              <a:t>)|+1) where the 1 is added for stability.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430" name="Google Shape;43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pic>
        <p:nvPicPr>
          <p:cNvPr id="111" name="Google Shape;111;p4"/>
          <p:cNvPicPr preferRelativeResize="0"/>
          <p:nvPr/>
        </p:nvPicPr>
        <p:blipFill rotWithShape="1">
          <a:blip r:embed="rId3">
            <a:alphaModFix/>
          </a:blip>
          <a:srcRect b="0" l="0" r="0" t="0"/>
          <a:stretch/>
        </p:blipFill>
        <p:spPr>
          <a:xfrm>
            <a:off x="152400" y="1752600"/>
            <a:ext cx="6927850" cy="1371600"/>
          </a:xfrm>
          <a:prstGeom prst="rect">
            <a:avLst/>
          </a:prstGeom>
          <a:noFill/>
          <a:ln>
            <a:noFill/>
          </a:ln>
        </p:spPr>
      </p:pic>
      <p:pic>
        <p:nvPicPr>
          <p:cNvPr id="112" name="Google Shape;112;p4"/>
          <p:cNvPicPr preferRelativeResize="0"/>
          <p:nvPr/>
        </p:nvPicPr>
        <p:blipFill rotWithShape="1">
          <a:blip r:embed="rId4">
            <a:alphaModFix/>
          </a:blip>
          <a:srcRect b="0" l="0" r="0" t="0"/>
          <a:stretch/>
        </p:blipFill>
        <p:spPr>
          <a:xfrm>
            <a:off x="196850" y="3276600"/>
            <a:ext cx="8099425" cy="1900238"/>
          </a:xfrm>
          <a:prstGeom prst="rect">
            <a:avLst/>
          </a:prstGeom>
          <a:noFill/>
          <a:ln>
            <a:noFill/>
          </a:ln>
        </p:spPr>
      </p:pic>
      <p:sp>
        <p:nvSpPr>
          <p:cNvPr id="113" name="Google Shape;113;p4"/>
          <p:cNvSpPr txBox="1"/>
          <p:nvPr/>
        </p:nvSpPr>
        <p:spPr>
          <a:xfrm>
            <a:off x="228600" y="5410200"/>
            <a:ext cx="8610600" cy="1200329"/>
          </a:xfrm>
          <a:prstGeom prst="rect">
            <a:avLst/>
          </a:prstGeom>
          <a:solidFill>
            <a:srgbClr val="EAF1DD"/>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shows that the Fourier transform </a:t>
            </a:r>
            <a:r>
              <a:rPr b="0" i="1" lang="en-US" sz="1800" u="none" cap="none" strike="noStrike">
                <a:solidFill>
                  <a:schemeClr val="dk1"/>
                </a:solidFill>
                <a:latin typeface="Calibri"/>
                <a:ea typeface="Calibri"/>
                <a:cs typeface="Calibri"/>
                <a:sym typeface="Calibri"/>
              </a:rPr>
              <a:t>G(μ)</a:t>
            </a:r>
            <a:r>
              <a:rPr b="0" i="0" lang="en-US" sz="1800" u="none" cap="none" strike="noStrike">
                <a:solidFill>
                  <a:schemeClr val="dk1"/>
                </a:solidFill>
                <a:latin typeface="Calibri"/>
                <a:ea typeface="Calibri"/>
                <a:cs typeface="Calibri"/>
                <a:sym typeface="Calibri"/>
              </a:rPr>
              <a:t>  of the sampled signal </a:t>
            </a:r>
            <a:r>
              <a:rPr b="0" i="1" lang="en-US" sz="1800" u="none" cap="none" strike="noStrike">
                <a:solidFill>
                  <a:schemeClr val="dk1"/>
                </a:solidFill>
                <a:latin typeface="Calibri"/>
                <a:ea typeface="Calibri"/>
                <a:cs typeface="Calibri"/>
                <a:sym typeface="Calibri"/>
              </a:rPr>
              <a:t>g(t)</a:t>
            </a:r>
            <a:r>
              <a:rPr b="0" i="0" lang="en-US" sz="1800" u="none" cap="none" strike="noStrike">
                <a:solidFill>
                  <a:schemeClr val="dk1"/>
                </a:solidFill>
                <a:latin typeface="Calibri"/>
                <a:ea typeface="Calibri"/>
                <a:cs typeface="Calibri"/>
                <a:sym typeface="Calibri"/>
              </a:rPr>
              <a:t> is an infinite periodic sequence of copies of </a:t>
            </a:r>
            <a:r>
              <a:rPr b="0" i="1" lang="en-US" sz="1800" u="none" cap="none" strike="noStrike">
                <a:solidFill>
                  <a:schemeClr val="dk1"/>
                </a:solidFill>
                <a:latin typeface="Calibri"/>
                <a:ea typeface="Calibri"/>
                <a:cs typeface="Calibri"/>
                <a:sym typeface="Calibri"/>
              </a:rPr>
              <a:t>F(μ)</a:t>
            </a:r>
            <a:r>
              <a:rPr b="0" i="0" lang="en-US" sz="1800" u="none" cap="none" strike="noStrike">
                <a:solidFill>
                  <a:schemeClr val="dk1"/>
                </a:solidFill>
                <a:latin typeface="Calibri"/>
                <a:ea typeface="Calibri"/>
                <a:cs typeface="Calibri"/>
                <a:sym typeface="Calibri"/>
              </a:rPr>
              <a:t> which is the Fourier transform of </a:t>
            </a:r>
            <a:r>
              <a:rPr b="0" i="1" lang="en-US" sz="1800" u="none" cap="none" strike="noStrike">
                <a:solidFill>
                  <a:schemeClr val="dk1"/>
                </a:solidFill>
                <a:latin typeface="Calibri"/>
                <a:ea typeface="Calibri"/>
                <a:cs typeface="Calibri"/>
                <a:sym typeface="Calibri"/>
              </a:rPr>
              <a:t>f(t)</a:t>
            </a:r>
            <a:r>
              <a:rPr b="0" i="0" lang="en-US" sz="1800" u="none" cap="none" strike="noStrike">
                <a:solidFill>
                  <a:schemeClr val="dk1"/>
                </a:solidFill>
                <a:latin typeface="Calibri"/>
                <a:ea typeface="Calibri"/>
                <a:cs typeface="Calibri"/>
                <a:sym typeface="Calibri"/>
              </a:rPr>
              <a:t>. The periodicity of </a:t>
            </a:r>
            <a:r>
              <a:rPr b="0" i="1" lang="en-US" sz="1800" u="none" cap="none" strike="noStrike">
                <a:solidFill>
                  <a:schemeClr val="dk1"/>
                </a:solidFill>
                <a:latin typeface="Calibri"/>
                <a:ea typeface="Calibri"/>
                <a:cs typeface="Calibri"/>
                <a:sym typeface="Calibri"/>
              </a:rPr>
              <a:t>G(μ)</a:t>
            </a:r>
            <a:r>
              <a:rPr b="0" i="0" lang="en-US" sz="1800" u="none" cap="none" strike="noStrike">
                <a:solidFill>
                  <a:schemeClr val="dk1"/>
                </a:solidFill>
                <a:latin typeface="Calibri"/>
                <a:ea typeface="Calibri"/>
                <a:cs typeface="Calibri"/>
                <a:sym typeface="Calibri"/>
              </a:rPr>
              <a:t> is given by the sampling period ΔT. Also though </a:t>
            </a:r>
            <a:r>
              <a:rPr b="0" i="1" lang="en-US" sz="1800" u="none" cap="none" strike="noStrike">
                <a:solidFill>
                  <a:schemeClr val="dk1"/>
                </a:solidFill>
                <a:latin typeface="Calibri"/>
                <a:ea typeface="Calibri"/>
                <a:cs typeface="Calibri"/>
                <a:sym typeface="Calibri"/>
              </a:rPr>
              <a:t>g(t)</a:t>
            </a:r>
            <a:r>
              <a:rPr b="0" i="0" lang="en-US" sz="1800" u="none" cap="none" strike="noStrike">
                <a:solidFill>
                  <a:schemeClr val="dk1"/>
                </a:solidFill>
                <a:latin typeface="Calibri"/>
                <a:ea typeface="Calibri"/>
                <a:cs typeface="Calibri"/>
                <a:sym typeface="Calibri"/>
              </a:rPr>
              <a:t> is a sampled function, its Fourier transform is continuous. </a:t>
            </a:r>
            <a:endParaRPr b="0" i="0" sz="1800" u="none" cap="none" strike="noStrike">
              <a:solidFill>
                <a:schemeClr val="dk1"/>
              </a:solidFill>
              <a:latin typeface="Calibri"/>
              <a:ea typeface="Calibri"/>
              <a:cs typeface="Calibri"/>
              <a:sym typeface="Calibri"/>
            </a:endParaRPr>
          </a:p>
        </p:txBody>
      </p:sp>
      <p:sp>
        <p:nvSpPr>
          <p:cNvPr id="114" name="Google Shape;114;p4"/>
          <p:cNvSpPr txBox="1"/>
          <p:nvPr/>
        </p:nvSpPr>
        <p:spPr>
          <a:xfrm>
            <a:off x="7086600" y="2209800"/>
            <a:ext cx="2057400" cy="1015663"/>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Check the book for the derivation for this (see Appendix at the end of the slides) </a:t>
            </a:r>
            <a:endParaRPr b="0" i="0" sz="1500" u="none" cap="none" strike="noStrike">
              <a:solidFill>
                <a:schemeClr val="dk1"/>
              </a:solidFill>
              <a:latin typeface="Calibri"/>
              <a:ea typeface="Calibri"/>
              <a:cs typeface="Calibri"/>
              <a:sym typeface="Calibri"/>
            </a:endParaRPr>
          </a:p>
        </p:txBody>
      </p:sp>
      <p:sp>
        <p:nvSpPr>
          <p:cNvPr id="115" name="Google Shape;115;p4"/>
          <p:cNvSpPr/>
          <p:nvPr/>
        </p:nvSpPr>
        <p:spPr>
          <a:xfrm>
            <a:off x="990600" y="2209800"/>
            <a:ext cx="4191000" cy="9144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6" name="Google Shape;116;p4"/>
          <p:cNvCxnSpPr>
            <a:endCxn id="114" idx="1"/>
          </p:cNvCxnSpPr>
          <p:nvPr/>
        </p:nvCxnSpPr>
        <p:spPr>
          <a:xfrm>
            <a:off x="5257800" y="2666932"/>
            <a:ext cx="1828800" cy="50700"/>
          </a:xfrm>
          <a:prstGeom prst="straightConnector1">
            <a:avLst/>
          </a:prstGeom>
          <a:noFill/>
          <a:ln cap="flat" cmpd="sng" w="9525">
            <a:solidFill>
              <a:srgbClr val="4A7DBA"/>
            </a:solidFill>
            <a:prstDash val="solid"/>
            <a:round/>
            <a:headEnd len="sm" w="sm" type="none"/>
            <a:tailEnd len="med" w="med" type="stealth"/>
          </a:ln>
        </p:spPr>
      </p:cxnSp>
      <p:sp>
        <p:nvSpPr>
          <p:cNvPr id="117" name="Google Shape;117;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sindhu1.jpg" id="435" name="Google Shape;435;p40"/>
          <p:cNvPicPr preferRelativeResize="0"/>
          <p:nvPr/>
        </p:nvPicPr>
        <p:blipFill rotWithShape="1">
          <a:blip r:embed="rId3">
            <a:alphaModFix/>
          </a:blip>
          <a:srcRect b="0" l="0" r="0" t="0"/>
          <a:stretch/>
        </p:blipFill>
        <p:spPr>
          <a:xfrm>
            <a:off x="0" y="0"/>
            <a:ext cx="2667000" cy="2667000"/>
          </a:xfrm>
          <a:prstGeom prst="rect">
            <a:avLst/>
          </a:prstGeom>
          <a:noFill/>
          <a:ln>
            <a:noFill/>
          </a:ln>
        </p:spPr>
      </p:pic>
      <p:sp>
        <p:nvSpPr>
          <p:cNvPr id="436" name="Google Shape;436;p40"/>
          <p:cNvSpPr txBox="1"/>
          <p:nvPr/>
        </p:nvSpPr>
        <p:spPr>
          <a:xfrm>
            <a:off x="2819400" y="609600"/>
            <a:ext cx="2133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fim2 = fft2(im2);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absfim2 = log(abs(fim2)+1);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imshow(absfim1,[-1 18]);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colormap (jet); colorbar;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(0,0) frequency lies at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top left corner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437" name="Google Shape;437;p40"/>
          <p:cNvSpPr txBox="1"/>
          <p:nvPr/>
        </p:nvSpPr>
        <p:spPr>
          <a:xfrm>
            <a:off x="2743200" y="0"/>
            <a:ext cx="1600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Without centering the fft</a:t>
            </a:r>
            <a:endParaRPr b="1" i="0" sz="1400" u="none" cap="none" strike="noStrike">
              <a:solidFill>
                <a:schemeClr val="dk1"/>
              </a:solidFill>
              <a:latin typeface="Calibri"/>
              <a:ea typeface="Calibri"/>
              <a:cs typeface="Calibri"/>
              <a:sym typeface="Calibri"/>
            </a:endParaRPr>
          </a:p>
        </p:txBody>
      </p:sp>
      <p:pic>
        <p:nvPicPr>
          <p:cNvPr id="438" name="Google Shape;438;p40"/>
          <p:cNvPicPr preferRelativeResize="0"/>
          <p:nvPr/>
        </p:nvPicPr>
        <p:blipFill rotWithShape="1">
          <a:blip r:embed="rId4">
            <a:alphaModFix/>
          </a:blip>
          <a:srcRect b="0" l="0" r="0" t="0"/>
          <a:stretch/>
        </p:blipFill>
        <p:spPr>
          <a:xfrm>
            <a:off x="4343400" y="2746447"/>
            <a:ext cx="4800600" cy="4111553"/>
          </a:xfrm>
          <a:prstGeom prst="rect">
            <a:avLst/>
          </a:prstGeom>
          <a:noFill/>
          <a:ln>
            <a:noFill/>
          </a:ln>
        </p:spPr>
      </p:pic>
      <p:pic>
        <p:nvPicPr>
          <p:cNvPr id="439" name="Google Shape;439;p40"/>
          <p:cNvPicPr preferRelativeResize="0"/>
          <p:nvPr/>
        </p:nvPicPr>
        <p:blipFill rotWithShape="1">
          <a:blip r:embed="rId5">
            <a:alphaModFix/>
          </a:blip>
          <a:srcRect b="0" l="0" r="0" t="0"/>
          <a:stretch/>
        </p:blipFill>
        <p:spPr>
          <a:xfrm>
            <a:off x="4267200" y="-533399"/>
            <a:ext cx="4876799" cy="4176814"/>
          </a:xfrm>
          <a:prstGeom prst="rect">
            <a:avLst/>
          </a:prstGeom>
          <a:noFill/>
          <a:ln>
            <a:noFill/>
          </a:ln>
        </p:spPr>
      </p:pic>
      <p:sp>
        <p:nvSpPr>
          <p:cNvPr id="440" name="Google Shape;440;p40"/>
          <p:cNvSpPr txBox="1"/>
          <p:nvPr/>
        </p:nvSpPr>
        <p:spPr>
          <a:xfrm>
            <a:off x="2895600" y="4800600"/>
            <a:ext cx="1932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fim2 = </a:t>
            </a:r>
            <a:r>
              <a:rPr b="1" i="0" lang="en-US" sz="1200" u="none" cap="none" strike="noStrike">
                <a:solidFill>
                  <a:schemeClr val="dk1"/>
                </a:solidFill>
                <a:latin typeface="Calibri"/>
                <a:ea typeface="Calibri"/>
                <a:cs typeface="Calibri"/>
                <a:sym typeface="Calibri"/>
              </a:rPr>
              <a:t>fftshift</a:t>
            </a:r>
            <a:r>
              <a:rPr b="0" i="0" lang="en-US" sz="1200" u="none" cap="none" strike="noStrike">
                <a:solidFill>
                  <a:schemeClr val="dk1"/>
                </a:solidFill>
                <a:latin typeface="Calibri"/>
                <a:ea typeface="Calibri"/>
                <a:cs typeface="Calibri"/>
                <a:sym typeface="Calibri"/>
              </a:rPr>
              <a:t>(fft2(im2));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absfim2 = log(abs(fim2)+1);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imshow(absfim1,[-1 18]);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colormap (jet); colorbar;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The (0,0) frequency lies 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Center.</a:t>
            </a:r>
            <a:endParaRPr b="0" i="0" sz="1200" u="none" cap="none" strike="noStrike">
              <a:solidFill>
                <a:schemeClr val="dk1"/>
              </a:solidFill>
              <a:latin typeface="Calibri"/>
              <a:ea typeface="Calibri"/>
              <a:cs typeface="Calibri"/>
              <a:sym typeface="Calibri"/>
            </a:endParaRPr>
          </a:p>
        </p:txBody>
      </p:sp>
      <p:sp>
        <p:nvSpPr>
          <p:cNvPr id="441" name="Google Shape;441;p40"/>
          <p:cNvSpPr txBox="1"/>
          <p:nvPr/>
        </p:nvSpPr>
        <p:spPr>
          <a:xfrm>
            <a:off x="2895600" y="4191000"/>
            <a:ext cx="1600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With centering the fft</a:t>
            </a:r>
            <a:endParaRPr b="1" i="0" sz="1600" u="none" cap="none" strike="noStrike">
              <a:solidFill>
                <a:schemeClr val="dk1"/>
              </a:solidFill>
              <a:latin typeface="Calibri"/>
              <a:ea typeface="Calibri"/>
              <a:cs typeface="Calibri"/>
              <a:sym typeface="Calibri"/>
            </a:endParaRPr>
          </a:p>
        </p:txBody>
      </p:sp>
      <p:cxnSp>
        <p:nvCxnSpPr>
          <p:cNvPr id="442" name="Google Shape;442;p40"/>
          <p:cNvCxnSpPr/>
          <p:nvPr/>
        </p:nvCxnSpPr>
        <p:spPr>
          <a:xfrm>
            <a:off x="5029200" y="2971800"/>
            <a:ext cx="1752600" cy="1588"/>
          </a:xfrm>
          <a:prstGeom prst="straightConnector1">
            <a:avLst/>
          </a:prstGeom>
          <a:noFill/>
          <a:ln cap="flat" cmpd="sng" w="9525">
            <a:solidFill>
              <a:srgbClr val="4A7DBA"/>
            </a:solidFill>
            <a:prstDash val="solid"/>
            <a:round/>
            <a:headEnd len="sm" w="sm" type="none"/>
            <a:tailEnd len="med" w="med" type="stealth"/>
          </a:ln>
        </p:spPr>
      </p:cxnSp>
      <p:cxnSp>
        <p:nvCxnSpPr>
          <p:cNvPr id="443" name="Google Shape;443;p40"/>
          <p:cNvCxnSpPr/>
          <p:nvPr/>
        </p:nvCxnSpPr>
        <p:spPr>
          <a:xfrm rot="-5400000">
            <a:off x="4229100" y="2171700"/>
            <a:ext cx="1295400" cy="1588"/>
          </a:xfrm>
          <a:prstGeom prst="straightConnector1">
            <a:avLst/>
          </a:prstGeom>
          <a:noFill/>
          <a:ln cap="flat" cmpd="sng" w="9525">
            <a:solidFill>
              <a:srgbClr val="4A7DBA"/>
            </a:solidFill>
            <a:prstDash val="solid"/>
            <a:round/>
            <a:headEnd len="med" w="med" type="triangle"/>
            <a:tailEnd len="sm" w="sm" type="none"/>
          </a:ln>
        </p:spPr>
      </p:cxnSp>
      <p:cxnSp>
        <p:nvCxnSpPr>
          <p:cNvPr id="444" name="Google Shape;444;p40"/>
          <p:cNvCxnSpPr/>
          <p:nvPr/>
        </p:nvCxnSpPr>
        <p:spPr>
          <a:xfrm>
            <a:off x="5105400" y="6324600"/>
            <a:ext cx="1752600" cy="1588"/>
          </a:xfrm>
          <a:prstGeom prst="straightConnector1">
            <a:avLst/>
          </a:prstGeom>
          <a:noFill/>
          <a:ln cap="flat" cmpd="sng" w="9525">
            <a:solidFill>
              <a:srgbClr val="4A7DBA"/>
            </a:solidFill>
            <a:prstDash val="solid"/>
            <a:round/>
            <a:headEnd len="sm" w="sm" type="none"/>
            <a:tailEnd len="med" w="med" type="stealth"/>
          </a:ln>
        </p:spPr>
      </p:cxnSp>
      <p:cxnSp>
        <p:nvCxnSpPr>
          <p:cNvPr id="445" name="Google Shape;445;p40"/>
          <p:cNvCxnSpPr/>
          <p:nvPr/>
        </p:nvCxnSpPr>
        <p:spPr>
          <a:xfrm rot="-5400000">
            <a:off x="4305300" y="5524500"/>
            <a:ext cx="1295400" cy="1588"/>
          </a:xfrm>
          <a:prstGeom prst="straightConnector1">
            <a:avLst/>
          </a:prstGeom>
          <a:noFill/>
          <a:ln cap="flat" cmpd="sng" w="9525">
            <a:solidFill>
              <a:srgbClr val="4A7DBA"/>
            </a:solidFill>
            <a:prstDash val="solid"/>
            <a:round/>
            <a:headEnd len="sm" w="sm" type="none"/>
            <a:tailEnd len="med" w="med" type="stealth"/>
          </a:ln>
        </p:spPr>
      </p:cxnSp>
      <p:sp>
        <p:nvSpPr>
          <p:cNvPr id="446" name="Google Shape;446;p40"/>
          <p:cNvSpPr txBox="1"/>
          <p:nvPr/>
        </p:nvSpPr>
        <p:spPr>
          <a:xfrm>
            <a:off x="5943600" y="2895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a:t>
            </a:r>
            <a:endParaRPr b="0" i="0" sz="1800" u="none" cap="none" strike="noStrike">
              <a:solidFill>
                <a:schemeClr val="dk1"/>
              </a:solidFill>
              <a:latin typeface="Calibri"/>
              <a:ea typeface="Calibri"/>
              <a:cs typeface="Calibri"/>
              <a:sym typeface="Calibri"/>
            </a:endParaRPr>
          </a:p>
        </p:txBody>
      </p:sp>
      <p:sp>
        <p:nvSpPr>
          <p:cNvPr id="447" name="Google Shape;447;p40"/>
          <p:cNvSpPr txBox="1"/>
          <p:nvPr/>
        </p:nvSpPr>
        <p:spPr>
          <a:xfrm>
            <a:off x="4648200" y="20574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800" u="none" cap="none" strike="noStrike">
              <a:solidFill>
                <a:schemeClr val="dk1"/>
              </a:solidFill>
              <a:latin typeface="Calibri"/>
              <a:ea typeface="Calibri"/>
              <a:cs typeface="Calibri"/>
              <a:sym typeface="Calibri"/>
            </a:endParaRPr>
          </a:p>
        </p:txBody>
      </p:sp>
      <p:sp>
        <p:nvSpPr>
          <p:cNvPr id="448" name="Google Shape;448;p40"/>
          <p:cNvSpPr txBox="1"/>
          <p:nvPr/>
        </p:nvSpPr>
        <p:spPr>
          <a:xfrm>
            <a:off x="5867400" y="64008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a:t>
            </a:r>
            <a:endParaRPr b="0" i="0" sz="1800" u="none" cap="none" strike="noStrike">
              <a:solidFill>
                <a:schemeClr val="dk1"/>
              </a:solidFill>
              <a:latin typeface="Calibri"/>
              <a:ea typeface="Calibri"/>
              <a:cs typeface="Calibri"/>
              <a:sym typeface="Calibri"/>
            </a:endParaRPr>
          </a:p>
        </p:txBody>
      </p:sp>
      <p:sp>
        <p:nvSpPr>
          <p:cNvPr id="449" name="Google Shape;449;p40"/>
          <p:cNvSpPr txBox="1"/>
          <p:nvPr/>
        </p:nvSpPr>
        <p:spPr>
          <a:xfrm>
            <a:off x="4572000" y="5562600"/>
            <a:ext cx="30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a:t>
            </a:r>
            <a:endParaRPr b="0" i="0" sz="1800" u="none" cap="none" strike="noStrike">
              <a:solidFill>
                <a:schemeClr val="dk1"/>
              </a:solidFill>
              <a:latin typeface="Calibri"/>
              <a:ea typeface="Calibri"/>
              <a:cs typeface="Calibri"/>
              <a:sym typeface="Calibri"/>
            </a:endParaRPr>
          </a:p>
        </p:txBody>
      </p:sp>
      <p:sp>
        <p:nvSpPr>
          <p:cNvPr id="450" name="Google Shape;45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“Viewing” the rotation property of the DFT</a:t>
            </a:r>
            <a:endParaRPr/>
          </a:p>
        </p:txBody>
      </p:sp>
      <p:pic>
        <p:nvPicPr>
          <p:cNvPr id="456" name="Google Shape;456;p41"/>
          <p:cNvPicPr preferRelativeResize="0"/>
          <p:nvPr/>
        </p:nvPicPr>
        <p:blipFill rotWithShape="1">
          <a:blip r:embed="rId3">
            <a:alphaModFix/>
          </a:blip>
          <a:srcRect b="0" l="0" r="0" t="0"/>
          <a:stretch/>
        </p:blipFill>
        <p:spPr>
          <a:xfrm>
            <a:off x="1676400" y="1676400"/>
            <a:ext cx="4735513" cy="4691063"/>
          </a:xfrm>
          <a:prstGeom prst="rect">
            <a:avLst/>
          </a:prstGeom>
          <a:noFill/>
          <a:ln>
            <a:noFill/>
          </a:ln>
        </p:spPr>
      </p:pic>
      <p:pic>
        <p:nvPicPr>
          <p:cNvPr id="457" name="Google Shape;457;p41"/>
          <p:cNvPicPr preferRelativeResize="0"/>
          <p:nvPr/>
        </p:nvPicPr>
        <p:blipFill rotWithShape="1">
          <a:blip r:embed="rId4">
            <a:alphaModFix/>
          </a:blip>
          <a:srcRect b="0" l="0" r="0" t="0"/>
          <a:stretch/>
        </p:blipFill>
        <p:spPr>
          <a:xfrm>
            <a:off x="6540500" y="1695450"/>
            <a:ext cx="1001713" cy="3097213"/>
          </a:xfrm>
          <a:prstGeom prst="rect">
            <a:avLst/>
          </a:prstGeom>
          <a:noFill/>
          <a:ln>
            <a:noFill/>
          </a:ln>
        </p:spPr>
      </p:pic>
      <p:sp>
        <p:nvSpPr>
          <p:cNvPr id="458" name="Google Shape;458;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457200" y="0"/>
            <a:ext cx="8229600" cy="63976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Visualizing DFT bases in 2D</a:t>
            </a:r>
            <a:endParaRPr/>
          </a:p>
        </p:txBody>
      </p:sp>
      <p:pic>
        <p:nvPicPr>
          <p:cNvPr id="464" name="Google Shape;464;p42"/>
          <p:cNvPicPr preferRelativeResize="0"/>
          <p:nvPr/>
        </p:nvPicPr>
        <p:blipFill rotWithShape="1">
          <a:blip r:embed="rId3">
            <a:alphaModFix/>
          </a:blip>
          <a:srcRect b="0" l="0" r="0" t="0"/>
          <a:stretch/>
        </p:blipFill>
        <p:spPr>
          <a:xfrm>
            <a:off x="152400" y="762000"/>
            <a:ext cx="4086225" cy="3952875"/>
          </a:xfrm>
          <a:prstGeom prst="rect">
            <a:avLst/>
          </a:prstGeom>
          <a:noFill/>
          <a:ln>
            <a:noFill/>
          </a:ln>
        </p:spPr>
      </p:pic>
      <p:pic>
        <p:nvPicPr>
          <p:cNvPr id="465" name="Google Shape;465;p42"/>
          <p:cNvPicPr preferRelativeResize="0"/>
          <p:nvPr/>
        </p:nvPicPr>
        <p:blipFill rotWithShape="1">
          <a:blip r:embed="rId4">
            <a:alphaModFix/>
          </a:blip>
          <a:srcRect b="0" l="0" r="0" t="0"/>
          <a:stretch/>
        </p:blipFill>
        <p:spPr>
          <a:xfrm>
            <a:off x="4419600" y="762000"/>
            <a:ext cx="3886200" cy="3886200"/>
          </a:xfrm>
          <a:prstGeom prst="rect">
            <a:avLst/>
          </a:prstGeom>
          <a:noFill/>
          <a:ln>
            <a:noFill/>
          </a:ln>
        </p:spPr>
      </p:pic>
      <p:sp>
        <p:nvSpPr>
          <p:cNvPr id="466" name="Google Shape;466;p42"/>
          <p:cNvSpPr/>
          <p:nvPr/>
        </p:nvSpPr>
        <p:spPr>
          <a:xfrm>
            <a:off x="4419600" y="5334000"/>
            <a:ext cx="33716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http://en.wikipedia.org/wiki/JPEG</a:t>
            </a:r>
            <a:endParaRPr b="0" i="0" sz="1800" u="none" cap="none" strike="noStrike">
              <a:solidFill>
                <a:schemeClr val="dk1"/>
              </a:solidFill>
              <a:latin typeface="Calibri"/>
              <a:ea typeface="Calibri"/>
              <a:cs typeface="Calibri"/>
              <a:sym typeface="Calibri"/>
            </a:endParaRPr>
          </a:p>
        </p:txBody>
      </p:sp>
      <p:sp>
        <p:nvSpPr>
          <p:cNvPr id="467" name="Google Shape;467;p42"/>
          <p:cNvSpPr txBox="1"/>
          <p:nvPr/>
        </p:nvSpPr>
        <p:spPr>
          <a:xfrm>
            <a:off x="228600" y="4572000"/>
            <a:ext cx="1828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Real part of DFT</a:t>
            </a:r>
            <a:endParaRPr b="0" i="0" sz="1800" u="none" cap="none" strike="noStrike">
              <a:solidFill>
                <a:schemeClr val="dk1"/>
              </a:solidFill>
              <a:latin typeface="Calibri"/>
              <a:ea typeface="Calibri"/>
              <a:cs typeface="Calibri"/>
              <a:sym typeface="Calibri"/>
            </a:endParaRPr>
          </a:p>
        </p:txBody>
      </p:sp>
      <p:sp>
        <p:nvSpPr>
          <p:cNvPr id="468" name="Google Shape;468;p42"/>
          <p:cNvSpPr txBox="1"/>
          <p:nvPr/>
        </p:nvSpPr>
        <p:spPr>
          <a:xfrm>
            <a:off x="4419600" y="4724400"/>
            <a:ext cx="41148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Discrete cosine transform (for comparison only)</a:t>
            </a:r>
            <a:endParaRPr b="0" i="0" sz="1800" u="none" cap="none" strike="noStrike">
              <a:solidFill>
                <a:schemeClr val="dk1"/>
              </a:solidFill>
              <a:latin typeface="Calibri"/>
              <a:ea typeface="Calibri"/>
              <a:cs typeface="Calibri"/>
              <a:sym typeface="Calibri"/>
            </a:endParaRPr>
          </a:p>
        </p:txBody>
      </p:sp>
      <p:sp>
        <p:nvSpPr>
          <p:cNvPr id="469" name="Google Shape;469;p42"/>
          <p:cNvSpPr txBox="1"/>
          <p:nvPr/>
        </p:nvSpPr>
        <p:spPr>
          <a:xfrm>
            <a:off x="152400" y="4953000"/>
            <a:ext cx="4038600"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Each image represents a column of the 2D DFT matrix reshaped to form an image. Only the real component is displayed here. Our theory says that any discrete image can be accurately represented as a linear combination of such basis images. The coefficients of the linear combination may be positive, negative or zero, and real or complex in value.  Note that pixel (x,y) of the image for frequency (u,v) represents: Exp(j 2*pi*(ux + vy)/N)</a:t>
            </a:r>
            <a:endParaRPr b="0" i="0" sz="1200" u="none" cap="none" strike="noStrike">
              <a:solidFill>
                <a:schemeClr val="dk1"/>
              </a:solidFill>
              <a:latin typeface="Calibri"/>
              <a:ea typeface="Calibri"/>
              <a:cs typeface="Calibri"/>
              <a:sym typeface="Calibri"/>
            </a:endParaRPr>
          </a:p>
        </p:txBody>
      </p:sp>
      <p:sp>
        <p:nvSpPr>
          <p:cNvPr id="470" name="Google Shape;47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 convolution</a:t>
            </a:r>
            <a:endParaRPr/>
          </a:p>
        </p:txBody>
      </p:sp>
      <p:sp>
        <p:nvSpPr>
          <p:cNvPr id="476" name="Google Shape;476;p43"/>
          <p:cNvSpPr txBox="1"/>
          <p:nvPr>
            <p:ph idx="1" type="body"/>
          </p:nvPr>
        </p:nvSpPr>
        <p:spPr>
          <a:xfrm>
            <a:off x="457200" y="1066800"/>
            <a:ext cx="8229600"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In MATLAB, 2D convolution can be implemented using the routine </a:t>
            </a:r>
            <a:r>
              <a:rPr b="1" lang="en-US"/>
              <a:t>conv2</a:t>
            </a:r>
            <a:r>
              <a:rPr lang="en-US"/>
              <a:t>.</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This can be very expensive if the signals you wish to convolve another with, are of large size.</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Hence one resorts to the convolution theorem which holds in 2D as well.</a:t>
            </a:r>
            <a:endParaRPr/>
          </a:p>
        </p:txBody>
      </p:sp>
      <p:sp>
        <p:nvSpPr>
          <p:cNvPr id="477" name="Google Shape;477;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5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5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500"/>
                                        <p:tgtEl>
                                          <p:spTgt spid="4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3" st="3"/>
                                            </p:txEl>
                                          </p:spTgt>
                                        </p:tgtEl>
                                        <p:attrNameLst>
                                          <p:attrName>style.visibility</p:attrName>
                                        </p:attrNameLst>
                                      </p:cBhvr>
                                      <p:to>
                                        <p:strVal val="visible"/>
                                      </p:to>
                                    </p:set>
                                    <p:animEffect filter="fade" transition="in">
                                      <p:cBhvr>
                                        <p:cTn dur="500"/>
                                        <p:tgtEl>
                                          <p:spTgt spid="4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4" st="4"/>
                                            </p:txEl>
                                          </p:spTgt>
                                        </p:tgtEl>
                                        <p:attrNameLst>
                                          <p:attrName>style.visibility</p:attrName>
                                        </p:attrNameLst>
                                      </p:cBhvr>
                                      <p:to>
                                        <p:strVal val="visible"/>
                                      </p:to>
                                    </p:set>
                                    <p:animEffect filter="fade" transition="in">
                                      <p:cBhvr>
                                        <p:cTn dur="500"/>
                                        <p:tgtEl>
                                          <p:spTgt spid="4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2D convolution</a:t>
            </a:r>
            <a:endParaRPr/>
          </a:p>
        </p:txBody>
      </p:sp>
      <p:sp>
        <p:nvSpPr>
          <p:cNvPr id="483" name="Google Shape;483;p44"/>
          <p:cNvSpPr txBox="1"/>
          <p:nvPr>
            <p:ph idx="1" type="body"/>
          </p:nvPr>
        </p:nvSpPr>
        <p:spPr>
          <a:xfrm>
            <a:off x="457200" y="1066800"/>
            <a:ext cx="8229600" cy="5562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The convolution theorem applies to 2D-DFTs as well:</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Consider an image </a:t>
            </a:r>
            <a:r>
              <a:rPr i="1" lang="en-US"/>
              <a:t>f</a:t>
            </a:r>
            <a:r>
              <a:rPr lang="en-US"/>
              <a:t> of size W</a:t>
            </a:r>
            <a:r>
              <a:rPr baseline="-25000" lang="en-US"/>
              <a:t>1</a:t>
            </a:r>
            <a:r>
              <a:rPr lang="en-US"/>
              <a:t> x W</a:t>
            </a:r>
            <a:r>
              <a:rPr baseline="-25000" lang="en-US"/>
              <a:t>2</a:t>
            </a:r>
            <a:r>
              <a:rPr lang="en-US"/>
              <a:t> which you want to convolve with a kernel </a:t>
            </a:r>
            <a:r>
              <a:rPr i="1" lang="en-US"/>
              <a:t>k</a:t>
            </a:r>
            <a:r>
              <a:rPr lang="en-US"/>
              <a:t> of size K</a:t>
            </a:r>
            <a:r>
              <a:rPr baseline="-25000" lang="en-US"/>
              <a:t>1</a:t>
            </a:r>
            <a:r>
              <a:rPr lang="en-US"/>
              <a:t> x K</a:t>
            </a:r>
            <a:r>
              <a:rPr baseline="-25000" lang="en-US"/>
              <a:t>2</a:t>
            </a:r>
            <a:r>
              <a:rPr lang="en-US"/>
              <a:t> using the DFT method. </a:t>
            </a:r>
            <a:endParaRPr/>
          </a:p>
          <a:p>
            <a:pPr indent="-342900" lvl="0" marL="342900" rtl="0" algn="l">
              <a:lnSpc>
                <a:spcPct val="100000"/>
              </a:lnSpc>
              <a:spcBef>
                <a:spcPts val="592"/>
              </a:spcBef>
              <a:spcAft>
                <a:spcPts val="0"/>
              </a:spcAft>
              <a:buClr>
                <a:schemeClr val="dk1"/>
              </a:buClr>
              <a:buSzPct val="100000"/>
              <a:buChar char="•"/>
            </a:pPr>
            <a:r>
              <a:rPr lang="en-US"/>
              <a:t>Then you should symmetrically zero-pad </a:t>
            </a:r>
            <a:r>
              <a:rPr i="1" lang="en-US"/>
              <a:t>f</a:t>
            </a:r>
            <a:r>
              <a:rPr lang="en-US"/>
              <a:t> and </a:t>
            </a:r>
            <a:r>
              <a:rPr i="1" lang="en-US"/>
              <a:t>k</a:t>
            </a:r>
            <a:r>
              <a:rPr lang="en-US"/>
              <a:t> so that they acquire size (W</a:t>
            </a:r>
            <a:r>
              <a:rPr baseline="-25000" lang="en-US"/>
              <a:t>1</a:t>
            </a:r>
            <a:r>
              <a:rPr lang="en-US"/>
              <a:t>+K</a:t>
            </a:r>
            <a:r>
              <a:rPr baseline="-25000" lang="en-US"/>
              <a:t>1</a:t>
            </a:r>
            <a:r>
              <a:rPr lang="en-US"/>
              <a:t>-1) x (W</a:t>
            </a:r>
            <a:r>
              <a:rPr baseline="-25000" lang="en-US"/>
              <a:t>2</a:t>
            </a:r>
            <a:r>
              <a:rPr lang="en-US"/>
              <a:t>+K</a:t>
            </a:r>
            <a:r>
              <a:rPr baseline="-25000" lang="en-US"/>
              <a:t>2</a:t>
            </a:r>
            <a:r>
              <a:rPr lang="en-US"/>
              <a:t>-1).</a:t>
            </a:r>
            <a:endParaRPr/>
          </a:p>
          <a:p>
            <a:pPr indent="-342900" lvl="0" marL="342900" rtl="0" algn="l">
              <a:lnSpc>
                <a:spcPct val="100000"/>
              </a:lnSpc>
              <a:spcBef>
                <a:spcPts val="592"/>
              </a:spcBef>
              <a:spcAft>
                <a:spcPts val="0"/>
              </a:spcAft>
              <a:buClr>
                <a:schemeClr val="dk1"/>
              </a:buClr>
              <a:buSzPct val="100000"/>
              <a:buChar char="•"/>
            </a:pPr>
            <a:r>
              <a:rPr lang="en-US"/>
              <a:t>Compute the DFTs of the zero-padded images using the FFT algorithm, point-wise multiply them and obtain the IDFT of the result.</a:t>
            </a:r>
            <a:endParaRPr/>
          </a:p>
          <a:p>
            <a:pPr indent="-342900" lvl="0" marL="342900" rtl="0" algn="l">
              <a:lnSpc>
                <a:spcPct val="100000"/>
              </a:lnSpc>
              <a:spcBef>
                <a:spcPts val="592"/>
              </a:spcBef>
              <a:spcAft>
                <a:spcPts val="0"/>
              </a:spcAft>
              <a:buClr>
                <a:schemeClr val="dk1"/>
              </a:buClr>
              <a:buSzPct val="100000"/>
              <a:buChar char="•"/>
            </a:pPr>
            <a:r>
              <a:rPr lang="en-US"/>
              <a:t>Extract the central W</a:t>
            </a:r>
            <a:r>
              <a:rPr baseline="-25000" lang="en-US"/>
              <a:t>1</a:t>
            </a:r>
            <a:r>
              <a:rPr lang="en-US"/>
              <a:t> x W</a:t>
            </a:r>
            <a:r>
              <a:rPr baseline="-25000" lang="en-US"/>
              <a:t>2</a:t>
            </a:r>
            <a:r>
              <a:rPr lang="en-US"/>
              <a:t> portion of the result – for the final answer.</a:t>
            </a:r>
            <a:endParaRPr/>
          </a:p>
        </p:txBody>
      </p:sp>
      <p:pic>
        <p:nvPicPr>
          <p:cNvPr id="484" name="Google Shape;484;p44"/>
          <p:cNvPicPr preferRelativeResize="0"/>
          <p:nvPr/>
        </p:nvPicPr>
        <p:blipFill rotWithShape="1">
          <a:blip r:embed="rId3">
            <a:alphaModFix/>
          </a:blip>
          <a:srcRect b="0" l="0" r="0" t="0"/>
          <a:stretch/>
        </p:blipFill>
        <p:spPr>
          <a:xfrm>
            <a:off x="914400" y="1905000"/>
            <a:ext cx="4267200" cy="451888"/>
          </a:xfrm>
          <a:prstGeom prst="rect">
            <a:avLst/>
          </a:prstGeom>
          <a:noFill/>
          <a:ln>
            <a:noFill/>
          </a:ln>
        </p:spPr>
      </p:pic>
      <p:sp>
        <p:nvSpPr>
          <p:cNvPr id="485" name="Google Shape;485;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5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5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500"/>
                                        <p:tgtEl>
                                          <p:spTgt spid="4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Effect filter="fade" transition="in">
                                      <p:cBhvr>
                                        <p:cTn dur="500"/>
                                        <p:tgtEl>
                                          <p:spTgt spid="4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animEffect filter="fade" transition="in">
                                      <p:cBhvr>
                                        <p:cTn dur="500"/>
                                        <p:tgtEl>
                                          <p:spTgt spid="4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animEffect filter="fade" transition="in">
                                      <p:cBhvr>
                                        <p:cTn dur="500"/>
                                        <p:tgtEl>
                                          <p:spTgt spid="48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Image Filtering: Frequency domain</a:t>
            </a:r>
            <a:endParaRPr/>
          </a:p>
        </p:txBody>
      </p:sp>
      <p:sp>
        <p:nvSpPr>
          <p:cNvPr id="491" name="Google Shape;491;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You have studied image filters of various types: mean filter, Gaussian filter, bilateral filter, patch-based filter.</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The former two are linear filters and the latter two aren’t.</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Linear filters are represented using convolutions and hence have a frequency domain interpretation as seen on the previous slides.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492" name="Google Shape;49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Effect filter="fade" transition="in">
                                      <p:cBhvr>
                                        <p:cTn dur="500"/>
                                        <p:tgtEl>
                                          <p:spTgt spid="4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1" st="1"/>
                                            </p:txEl>
                                          </p:spTgt>
                                        </p:tgtEl>
                                        <p:attrNameLst>
                                          <p:attrName>style.visibility</p:attrName>
                                        </p:attrNameLst>
                                      </p:cBhvr>
                                      <p:to>
                                        <p:strVal val="visible"/>
                                      </p:to>
                                    </p:set>
                                    <p:animEffect filter="fade" transition="in">
                                      <p:cBhvr>
                                        <p:cTn dur="500"/>
                                        <p:tgtEl>
                                          <p:spTgt spid="4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2" st="2"/>
                                            </p:txEl>
                                          </p:spTgt>
                                        </p:tgtEl>
                                        <p:attrNameLst>
                                          <p:attrName>style.visibility</p:attrName>
                                        </p:attrNameLst>
                                      </p:cBhvr>
                                      <p:to>
                                        <p:strVal val="visible"/>
                                      </p:to>
                                    </p:set>
                                    <p:animEffect filter="fade" transition="in">
                                      <p:cBhvr>
                                        <p:cTn dur="500"/>
                                        <p:tgtEl>
                                          <p:spTgt spid="4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3" st="3"/>
                                            </p:txEl>
                                          </p:spTgt>
                                        </p:tgtEl>
                                        <p:attrNameLst>
                                          <p:attrName>style.visibility</p:attrName>
                                        </p:attrNameLst>
                                      </p:cBhvr>
                                      <p:to>
                                        <p:strVal val="visible"/>
                                      </p:to>
                                    </p:set>
                                    <p:animEffect filter="fade" transition="in">
                                      <p:cBhvr>
                                        <p:cTn dur="500"/>
                                        <p:tgtEl>
                                          <p:spTgt spid="4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4" st="4"/>
                                            </p:txEl>
                                          </p:spTgt>
                                        </p:tgtEl>
                                        <p:attrNameLst>
                                          <p:attrName>style.visibility</p:attrName>
                                        </p:attrNameLst>
                                      </p:cBhvr>
                                      <p:to>
                                        <p:strVal val="visible"/>
                                      </p:to>
                                    </p:set>
                                    <p:animEffect filter="fade" transition="in">
                                      <p:cBhvr>
                                        <p:cTn dur="500"/>
                                        <p:tgtEl>
                                          <p:spTgt spid="4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5" st="5"/>
                                            </p:txEl>
                                          </p:spTgt>
                                        </p:tgtEl>
                                        <p:attrNameLst>
                                          <p:attrName>style.visibility</p:attrName>
                                        </p:attrNameLst>
                                      </p:cBhvr>
                                      <p:to>
                                        <p:strVal val="visible"/>
                                      </p:to>
                                    </p:set>
                                    <p:animEffect filter="fade" transition="in">
                                      <p:cBhvr>
                                        <p:cTn dur="500"/>
                                        <p:tgtEl>
                                          <p:spTgt spid="49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Image Filtering: Frequency domain</a:t>
            </a:r>
            <a:endParaRPr/>
          </a:p>
        </p:txBody>
      </p:sp>
      <p:sp>
        <p:nvSpPr>
          <p:cNvPr id="498" name="Google Shape;498;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Hence such filters can also be designed in the frequency domain.</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In certain applications, it is in fact more intuitive to design filters directly in the frequency domain.</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Why? Because you get to design directly which frequency components to weaken/eliminate and which ones to boost, and by how much.</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499" name="Google Shape;499;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5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500"/>
                                        <p:tgtEl>
                                          <p:spTgt spid="4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500"/>
                                        <p:tgtEl>
                                          <p:spTgt spid="4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Effect filter="fade" transition="in">
                                      <p:cBhvr>
                                        <p:cTn dur="500"/>
                                        <p:tgtEl>
                                          <p:spTgt spid="4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animEffect filter="fade" transition="in">
                                      <p:cBhvr>
                                        <p:cTn dur="500"/>
                                        <p:tgtEl>
                                          <p:spTgt spid="4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5" st="5"/>
                                            </p:txEl>
                                          </p:spTgt>
                                        </p:tgtEl>
                                        <p:attrNameLst>
                                          <p:attrName>style.visibility</p:attrName>
                                        </p:attrNameLst>
                                      </p:cBhvr>
                                      <p:to>
                                        <p:strVal val="visible"/>
                                      </p:to>
                                    </p:set>
                                    <p:animEffect filter="fade" transition="in">
                                      <p:cBhvr>
                                        <p:cTn dur="500"/>
                                        <p:tgtEl>
                                          <p:spTgt spid="49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a:t>
            </a:r>
            <a:endParaRPr/>
          </a:p>
        </p:txBody>
      </p:sp>
      <p:sp>
        <p:nvSpPr>
          <p:cNvPr id="505" name="Google Shape;505;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t>Edges and fine textures in images contribute significantly to the high frequency content of an image.</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When you smooth/blur an image, these edges and textures are weakened (or removed).</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Such filters allow only the low frequencies to remain intact and are called as </a:t>
            </a:r>
            <a:r>
              <a:rPr b="1" lang="en-US"/>
              <a:t>low pass filters</a:t>
            </a:r>
            <a:r>
              <a:rPr lang="en-US"/>
              <a:t>.</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In the frequency domain, an ideal low pass filter can be represented as follows:</a:t>
            </a:r>
            <a:endParaRPr/>
          </a:p>
        </p:txBody>
      </p:sp>
      <p:pic>
        <p:nvPicPr>
          <p:cNvPr id="506" name="Google Shape;506;p47"/>
          <p:cNvPicPr preferRelativeResize="0"/>
          <p:nvPr/>
        </p:nvPicPr>
        <p:blipFill rotWithShape="1">
          <a:blip r:embed="rId3">
            <a:alphaModFix/>
          </a:blip>
          <a:srcRect b="0" l="0" r="0" t="0"/>
          <a:stretch/>
        </p:blipFill>
        <p:spPr>
          <a:xfrm>
            <a:off x="262888" y="6028725"/>
            <a:ext cx="2622552" cy="685800"/>
          </a:xfrm>
          <a:prstGeom prst="rect">
            <a:avLst/>
          </a:prstGeom>
          <a:noFill/>
          <a:ln>
            <a:noFill/>
          </a:ln>
        </p:spPr>
      </p:pic>
      <p:sp>
        <p:nvSpPr>
          <p:cNvPr id="507" name="Google Shape;507;p47"/>
          <p:cNvSpPr txBox="1"/>
          <p:nvPr/>
        </p:nvSpPr>
        <p:spPr>
          <a:xfrm>
            <a:off x="3076150" y="5956125"/>
            <a:ext cx="5729700" cy="831000"/>
          </a:xfrm>
          <a:prstGeom prst="rect">
            <a:avLst/>
          </a:prstGeom>
          <a:solidFill>
            <a:srgbClr val="E5DF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Note: we are assuming (0,0) to be the center (lowest) frequency. Frequencies outside a radius of </a:t>
            </a:r>
            <a:r>
              <a:rPr b="0" i="1" lang="en-US" sz="1600" u="none" cap="none" strike="noStrike">
                <a:solidFill>
                  <a:schemeClr val="dk1"/>
                </a:solidFill>
                <a:latin typeface="Calibri"/>
                <a:ea typeface="Calibri"/>
                <a:cs typeface="Calibri"/>
                <a:sym typeface="Calibri"/>
              </a:rPr>
              <a:t>D</a:t>
            </a:r>
            <a:r>
              <a:rPr b="0" i="0" lang="en-US" sz="1600" u="none" cap="none" strike="noStrike">
                <a:solidFill>
                  <a:schemeClr val="dk1"/>
                </a:solidFill>
                <a:latin typeface="Calibri"/>
                <a:ea typeface="Calibri"/>
                <a:cs typeface="Calibri"/>
                <a:sym typeface="Calibri"/>
              </a:rPr>
              <a:t> from the center frequency are eliminated.</a:t>
            </a:r>
            <a:endParaRPr b="0" i="0" sz="1600" u="none" cap="none" strike="noStrike">
              <a:solidFill>
                <a:schemeClr val="dk1"/>
              </a:solidFill>
              <a:latin typeface="Calibri"/>
              <a:ea typeface="Calibri"/>
              <a:cs typeface="Calibri"/>
              <a:sym typeface="Calibri"/>
            </a:endParaRPr>
          </a:p>
        </p:txBody>
      </p:sp>
      <p:sp>
        <p:nvSpPr>
          <p:cNvPr id="508" name="Google Shape;508;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Effect filter="fade" transition="in">
                                      <p:cBhvr>
                                        <p:cTn dur="500"/>
                                        <p:tgtEl>
                                          <p:spTgt spid="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animEffect filter="fade" transition="in">
                                      <p:cBhvr>
                                        <p:cTn dur="500"/>
                                        <p:tgtEl>
                                          <p:spTgt spid="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animEffect filter="fade" transition="in">
                                      <p:cBhvr>
                                        <p:cTn dur="500"/>
                                        <p:tgtEl>
                                          <p:spTgt spid="5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3" st="3"/>
                                            </p:txEl>
                                          </p:spTgt>
                                        </p:tgtEl>
                                        <p:attrNameLst>
                                          <p:attrName>style.visibility</p:attrName>
                                        </p:attrNameLst>
                                      </p:cBhvr>
                                      <p:to>
                                        <p:strVal val="visible"/>
                                      </p:to>
                                    </p:set>
                                    <p:animEffect filter="fade" transition="in">
                                      <p:cBhvr>
                                        <p:cTn dur="500"/>
                                        <p:tgtEl>
                                          <p:spTgt spid="5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4" st="4"/>
                                            </p:txEl>
                                          </p:spTgt>
                                        </p:tgtEl>
                                        <p:attrNameLst>
                                          <p:attrName>style.visibility</p:attrName>
                                        </p:attrNameLst>
                                      </p:cBhvr>
                                      <p:to>
                                        <p:strVal val="visible"/>
                                      </p:to>
                                    </p:set>
                                    <p:animEffect filter="fade" transition="in">
                                      <p:cBhvr>
                                        <p:cTn dur="500"/>
                                        <p:tgtEl>
                                          <p:spTgt spid="5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5" st="5"/>
                                            </p:txEl>
                                          </p:spTgt>
                                        </p:tgtEl>
                                        <p:attrNameLst>
                                          <p:attrName>style.visibility</p:attrName>
                                        </p:attrNameLst>
                                      </p:cBhvr>
                                      <p:to>
                                        <p:strVal val="visible"/>
                                      </p:to>
                                    </p:set>
                                    <p:animEffect filter="fade" transition="in">
                                      <p:cBhvr>
                                        <p:cTn dur="500"/>
                                        <p:tgtEl>
                                          <p:spTgt spid="5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xEl>
                                              <p:pRg end="6" st="6"/>
                                            </p:txEl>
                                          </p:spTgt>
                                        </p:tgtEl>
                                        <p:attrNameLst>
                                          <p:attrName>style.visibility</p:attrName>
                                        </p:attrNameLst>
                                      </p:cBhvr>
                                      <p:to>
                                        <p:strVal val="visible"/>
                                      </p:to>
                                    </p:set>
                                    <p:animEffect filter="fade" transition="in">
                                      <p:cBhvr>
                                        <p:cTn dur="500"/>
                                        <p:tgtEl>
                                          <p:spTgt spid="50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a:t>
            </a:r>
            <a:endParaRPr/>
          </a:p>
        </p:txBody>
      </p:sp>
      <p:pic>
        <p:nvPicPr>
          <p:cNvPr id="514" name="Google Shape;514;p48"/>
          <p:cNvPicPr preferRelativeResize="0"/>
          <p:nvPr/>
        </p:nvPicPr>
        <p:blipFill rotWithShape="1">
          <a:blip r:embed="rId3">
            <a:alphaModFix/>
          </a:blip>
          <a:srcRect b="0" l="0" r="0" t="0"/>
          <a:stretch/>
        </p:blipFill>
        <p:spPr>
          <a:xfrm>
            <a:off x="762000" y="1524000"/>
            <a:ext cx="7361730" cy="2971800"/>
          </a:xfrm>
          <a:prstGeom prst="rect">
            <a:avLst/>
          </a:prstGeom>
          <a:noFill/>
          <a:ln>
            <a:noFill/>
          </a:ln>
        </p:spPr>
      </p:pic>
      <p:sp>
        <p:nvSpPr>
          <p:cNvPr id="515" name="Google Shape;515;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a:t>
            </a:r>
            <a:endParaRPr/>
          </a:p>
        </p:txBody>
      </p:sp>
      <p:sp>
        <p:nvSpPr>
          <p:cNvPr id="521" name="Google Shape;521;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To apply such a filter to an image </a:t>
            </a:r>
            <a:r>
              <a:rPr i="1" lang="en-US"/>
              <a:t>f</a:t>
            </a:r>
            <a:r>
              <a:rPr lang="en-US"/>
              <a:t> to create a filtered image </a:t>
            </a:r>
            <a:r>
              <a:rPr i="1" lang="en-US"/>
              <a:t>g</a:t>
            </a:r>
            <a:r>
              <a:rPr lang="en-US"/>
              <a:t>, we do as follows:</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i="1" lang="en-US"/>
              <a:t>D</a:t>
            </a:r>
            <a:r>
              <a:rPr lang="en-US"/>
              <a:t> is a design parameter of the filter – often called the </a:t>
            </a:r>
            <a:r>
              <a:rPr b="1" lang="en-US"/>
              <a:t>cutoff frequency</a:t>
            </a:r>
            <a:r>
              <a:rPr lang="en-US"/>
              <a:t>.</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This is called the </a:t>
            </a:r>
            <a:r>
              <a:rPr b="1" lang="en-US"/>
              <a:t>ideal</a:t>
            </a:r>
            <a:r>
              <a:rPr lang="en-US"/>
              <a:t> low pass filter as it completely eliminates frequencies outside the chosen radius.</a:t>
            </a:r>
            <a:endParaRPr/>
          </a:p>
        </p:txBody>
      </p:sp>
      <p:pic>
        <p:nvPicPr>
          <p:cNvPr id="522" name="Google Shape;522;p49"/>
          <p:cNvPicPr preferRelativeResize="0"/>
          <p:nvPr/>
        </p:nvPicPr>
        <p:blipFill rotWithShape="1">
          <a:blip r:embed="rId3">
            <a:alphaModFix/>
          </a:blip>
          <a:srcRect b="0" l="0" r="0" t="0"/>
          <a:stretch/>
        </p:blipFill>
        <p:spPr>
          <a:xfrm>
            <a:off x="950913" y="2590800"/>
            <a:ext cx="2622550" cy="1090613"/>
          </a:xfrm>
          <a:prstGeom prst="rect">
            <a:avLst/>
          </a:prstGeom>
          <a:noFill/>
          <a:ln>
            <a:noFill/>
          </a:ln>
        </p:spPr>
      </p:pic>
      <p:sp>
        <p:nvSpPr>
          <p:cNvPr id="523" name="Google Shape;52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b="0" l="0" r="0" t="0"/>
          <a:stretch/>
        </p:blipFill>
        <p:spPr>
          <a:xfrm>
            <a:off x="0" y="0"/>
            <a:ext cx="6477000" cy="6693194"/>
          </a:xfrm>
          <a:prstGeom prst="rect">
            <a:avLst/>
          </a:prstGeom>
          <a:noFill/>
          <a:ln>
            <a:noFill/>
          </a:ln>
        </p:spPr>
      </p:pic>
      <p:pic>
        <p:nvPicPr>
          <p:cNvPr id="123" name="Google Shape;123;p5"/>
          <p:cNvPicPr preferRelativeResize="0"/>
          <p:nvPr/>
        </p:nvPicPr>
        <p:blipFill rotWithShape="1">
          <a:blip r:embed="rId4">
            <a:alphaModFix/>
          </a:blip>
          <a:srcRect b="0" l="0" r="0" t="0"/>
          <a:stretch/>
        </p:blipFill>
        <p:spPr>
          <a:xfrm>
            <a:off x="7086600" y="0"/>
            <a:ext cx="2057400" cy="5648610"/>
          </a:xfrm>
          <a:prstGeom prst="rect">
            <a:avLst/>
          </a:prstGeom>
          <a:noFill/>
          <a:ln>
            <a:noFill/>
          </a:ln>
        </p:spPr>
      </p:pic>
      <p:sp>
        <p:nvSpPr>
          <p:cNvPr id="124" name="Google Shape;124;p5"/>
          <p:cNvSpPr txBox="1"/>
          <p:nvPr/>
        </p:nvSpPr>
        <p:spPr>
          <a:xfrm>
            <a:off x="2743200" y="1524000"/>
            <a:ext cx="685800" cy="38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G(μ)</a:t>
            </a:r>
            <a:endParaRPr b="0" i="0" sz="1800" u="none" cap="none" strike="noStrike">
              <a:solidFill>
                <a:schemeClr val="dk1"/>
              </a:solidFill>
              <a:latin typeface="Calibri"/>
              <a:ea typeface="Calibri"/>
              <a:cs typeface="Calibri"/>
              <a:sym typeface="Calibri"/>
            </a:endParaRPr>
          </a:p>
        </p:txBody>
      </p:sp>
      <p:sp>
        <p:nvSpPr>
          <p:cNvPr id="125" name="Google Shape;125;p5"/>
          <p:cNvSpPr txBox="1"/>
          <p:nvPr/>
        </p:nvSpPr>
        <p:spPr>
          <a:xfrm>
            <a:off x="2819400" y="3200400"/>
            <a:ext cx="685800" cy="38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G(μ)</a:t>
            </a:r>
            <a:endParaRPr b="0" i="0" sz="1800" u="none" cap="none" strike="noStrike">
              <a:solidFill>
                <a:schemeClr val="dk1"/>
              </a:solidFill>
              <a:latin typeface="Calibri"/>
              <a:ea typeface="Calibri"/>
              <a:cs typeface="Calibri"/>
              <a:sym typeface="Calibri"/>
            </a:endParaRPr>
          </a:p>
        </p:txBody>
      </p:sp>
      <p:sp>
        <p:nvSpPr>
          <p:cNvPr id="126" name="Google Shape;126;p5"/>
          <p:cNvSpPr txBox="1"/>
          <p:nvPr/>
        </p:nvSpPr>
        <p:spPr>
          <a:xfrm>
            <a:off x="2819400" y="4953000"/>
            <a:ext cx="685800" cy="38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G(μ)</a:t>
            </a:r>
            <a:endParaRPr b="0" i="0" sz="1800" u="none" cap="none" strike="noStrike">
              <a:solidFill>
                <a:schemeClr val="dk1"/>
              </a:solidFill>
              <a:latin typeface="Calibri"/>
              <a:ea typeface="Calibri"/>
              <a:cs typeface="Calibri"/>
              <a:sym typeface="Calibri"/>
            </a:endParaRPr>
          </a:p>
        </p:txBody>
      </p:sp>
      <p:sp>
        <p:nvSpPr>
          <p:cNvPr id="127" name="Google Shape;127;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0"/>
          <p:cNvSpPr txBox="1"/>
          <p:nvPr>
            <p:ph type="title"/>
          </p:nvPr>
        </p:nvSpPr>
        <p:spPr>
          <a:xfrm>
            <a:off x="3810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a:t>
            </a:r>
            <a:endParaRPr/>
          </a:p>
        </p:txBody>
      </p:sp>
      <p:pic>
        <p:nvPicPr>
          <p:cNvPr id="529" name="Google Shape;529;p50"/>
          <p:cNvPicPr preferRelativeResize="0"/>
          <p:nvPr/>
        </p:nvPicPr>
        <p:blipFill rotWithShape="1">
          <a:blip r:embed="rId3">
            <a:alphaModFix/>
          </a:blip>
          <a:srcRect b="0" l="0" r="0" t="0"/>
          <a:stretch/>
        </p:blipFill>
        <p:spPr>
          <a:xfrm>
            <a:off x="4800600" y="802552"/>
            <a:ext cx="3581400" cy="6055448"/>
          </a:xfrm>
          <a:prstGeom prst="rect">
            <a:avLst/>
          </a:prstGeom>
          <a:noFill/>
          <a:ln>
            <a:noFill/>
          </a:ln>
        </p:spPr>
      </p:pic>
      <p:pic>
        <p:nvPicPr>
          <p:cNvPr id="530" name="Google Shape;530;p50"/>
          <p:cNvPicPr preferRelativeResize="0"/>
          <p:nvPr/>
        </p:nvPicPr>
        <p:blipFill rotWithShape="1">
          <a:blip r:embed="rId4">
            <a:alphaModFix/>
          </a:blip>
          <a:srcRect b="0" l="0" r="0" t="0"/>
          <a:stretch/>
        </p:blipFill>
        <p:spPr>
          <a:xfrm>
            <a:off x="228600" y="914400"/>
            <a:ext cx="4462463" cy="3154362"/>
          </a:xfrm>
          <a:prstGeom prst="rect">
            <a:avLst/>
          </a:prstGeom>
          <a:noFill/>
          <a:ln>
            <a:noFill/>
          </a:ln>
        </p:spPr>
      </p:pic>
      <p:sp>
        <p:nvSpPr>
          <p:cNvPr id="531" name="Google Shape;531;p50"/>
          <p:cNvSpPr txBox="1"/>
          <p:nvPr/>
        </p:nvSpPr>
        <p:spPr>
          <a:xfrm>
            <a:off x="381000" y="4572000"/>
            <a:ext cx="3429000" cy="646331"/>
          </a:xfrm>
          <a:prstGeom prst="rect">
            <a:avLst/>
          </a:prstGeom>
          <a:solidFill>
            <a:srgbClr val="E5DFE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Notice the ringing artifacts around the edges!</a:t>
            </a:r>
            <a:endParaRPr b="0" i="0" sz="1800" u="none" cap="none" strike="noStrike">
              <a:solidFill>
                <a:schemeClr val="dk1"/>
              </a:solidFill>
              <a:latin typeface="Calibri"/>
              <a:ea typeface="Calibri"/>
              <a:cs typeface="Calibri"/>
              <a:sym typeface="Calibri"/>
            </a:endParaRPr>
          </a:p>
        </p:txBody>
      </p:sp>
      <p:cxnSp>
        <p:nvCxnSpPr>
          <p:cNvPr id="532" name="Google Shape;532;p50"/>
          <p:cNvCxnSpPr/>
          <p:nvPr/>
        </p:nvCxnSpPr>
        <p:spPr>
          <a:xfrm flipH="1" rot="10800000">
            <a:off x="3581400" y="3352800"/>
            <a:ext cx="2438400" cy="1600200"/>
          </a:xfrm>
          <a:prstGeom prst="straightConnector1">
            <a:avLst/>
          </a:prstGeom>
          <a:noFill/>
          <a:ln cap="flat" cmpd="sng" w="38100">
            <a:solidFill>
              <a:srgbClr val="4A7DBA"/>
            </a:solidFill>
            <a:prstDash val="solid"/>
            <a:round/>
            <a:headEnd len="sm" w="sm" type="none"/>
            <a:tailEnd len="med" w="med" type="stealth"/>
          </a:ln>
        </p:spPr>
      </p:cxnSp>
      <p:cxnSp>
        <p:nvCxnSpPr>
          <p:cNvPr id="533" name="Google Shape;533;p50"/>
          <p:cNvCxnSpPr/>
          <p:nvPr/>
        </p:nvCxnSpPr>
        <p:spPr>
          <a:xfrm flipH="1" rot="10800000">
            <a:off x="3657600" y="3505200"/>
            <a:ext cx="4038600" cy="1524000"/>
          </a:xfrm>
          <a:prstGeom prst="straightConnector1">
            <a:avLst/>
          </a:prstGeom>
          <a:noFill/>
          <a:ln cap="flat" cmpd="sng" w="38100">
            <a:solidFill>
              <a:srgbClr val="4A7DBA"/>
            </a:solidFill>
            <a:prstDash val="solid"/>
            <a:round/>
            <a:headEnd len="sm" w="sm" type="none"/>
            <a:tailEnd len="med" w="med" type="stealth"/>
          </a:ln>
        </p:spPr>
      </p:cxnSp>
      <p:sp>
        <p:nvSpPr>
          <p:cNvPr id="534" name="Google Shape;534;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a:t>
            </a:r>
            <a:endParaRPr/>
          </a:p>
        </p:txBody>
      </p:sp>
      <p:sp>
        <p:nvSpPr>
          <p:cNvPr id="540" name="Google Shape;540;p51"/>
          <p:cNvSpPr txBox="1"/>
          <p:nvPr>
            <p:ph idx="1" type="body"/>
          </p:nvPr>
        </p:nvSpPr>
        <p:spPr>
          <a:xfrm>
            <a:off x="457200" y="1600200"/>
            <a:ext cx="54102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The ringing artifacts can be explained by the convolution theorem.</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The corresponding spatial domain filter is called the </a:t>
            </a:r>
            <a:r>
              <a:rPr b="1" lang="en-US"/>
              <a:t>jinc</a:t>
            </a:r>
            <a:r>
              <a:rPr lang="en-US"/>
              <a:t> function. </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The jinc is a 2D and circularly symmetric version of the sinc function – see also the next slide.</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Any cross section of the jinc is basically a sinc function.</a:t>
            </a:r>
            <a:endParaRPr/>
          </a:p>
        </p:txBody>
      </p:sp>
      <p:pic>
        <p:nvPicPr>
          <p:cNvPr descr="https://upload.wikimedia.org/wikipedia/commons/thumb/5/57/Sombrero_function_3d.png/220px-Sombrero_function_3d.png" id="541" name="Google Shape;541;p51"/>
          <p:cNvPicPr preferRelativeResize="0"/>
          <p:nvPr/>
        </p:nvPicPr>
        <p:blipFill rotWithShape="1">
          <a:blip r:embed="rId3">
            <a:alphaModFix/>
          </a:blip>
          <a:srcRect b="0" l="0" r="0" t="0"/>
          <a:stretch/>
        </p:blipFill>
        <p:spPr>
          <a:xfrm>
            <a:off x="5867400" y="1447800"/>
            <a:ext cx="3276600" cy="3276602"/>
          </a:xfrm>
          <a:prstGeom prst="rect">
            <a:avLst/>
          </a:prstGeom>
          <a:noFill/>
          <a:ln>
            <a:noFill/>
          </a:ln>
        </p:spPr>
      </p:pic>
      <p:sp>
        <p:nvSpPr>
          <p:cNvPr id="542" name="Google Shape;542;p51"/>
          <p:cNvSpPr/>
          <p:nvPr/>
        </p:nvSpPr>
        <p:spPr>
          <a:xfrm>
            <a:off x="6096000" y="4876800"/>
            <a:ext cx="2667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https://en.wikipedia.org/wiki/Sombrero_function</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43" name="Google Shape;54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52"/>
          <p:cNvPicPr preferRelativeResize="0"/>
          <p:nvPr/>
        </p:nvPicPr>
        <p:blipFill rotWithShape="1">
          <a:blip r:embed="rId3">
            <a:alphaModFix/>
          </a:blip>
          <a:srcRect b="0" l="0" r="0" t="0"/>
          <a:stretch/>
        </p:blipFill>
        <p:spPr>
          <a:xfrm>
            <a:off x="380999" y="304800"/>
            <a:ext cx="5538555" cy="2971800"/>
          </a:xfrm>
          <a:prstGeom prst="rect">
            <a:avLst/>
          </a:prstGeom>
          <a:noFill/>
          <a:ln>
            <a:noFill/>
          </a:ln>
        </p:spPr>
      </p:pic>
      <p:pic>
        <p:nvPicPr>
          <p:cNvPr id="549" name="Google Shape;549;p52"/>
          <p:cNvPicPr preferRelativeResize="0"/>
          <p:nvPr/>
        </p:nvPicPr>
        <p:blipFill rotWithShape="1">
          <a:blip r:embed="rId4">
            <a:alphaModFix/>
          </a:blip>
          <a:srcRect b="0" l="0" r="0" t="0"/>
          <a:stretch/>
        </p:blipFill>
        <p:spPr>
          <a:xfrm>
            <a:off x="6477000" y="304800"/>
            <a:ext cx="1295400" cy="2524050"/>
          </a:xfrm>
          <a:prstGeom prst="rect">
            <a:avLst/>
          </a:prstGeom>
          <a:noFill/>
          <a:ln>
            <a:noFill/>
          </a:ln>
        </p:spPr>
      </p:pic>
      <p:sp>
        <p:nvSpPr>
          <p:cNvPr id="550" name="Google Shape;550;p52"/>
          <p:cNvSpPr txBox="1"/>
          <p:nvPr/>
        </p:nvSpPr>
        <p:spPr>
          <a:xfrm>
            <a:off x="457200" y="3581400"/>
            <a:ext cx="6489600" cy="147750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 image can be regarded as a weighted sum of Kronecker delta functions (impulses). Convolving with a sinc function means placing copies of the sinc function at each impulse. The central lobe of the sinc function causes the blurring and the smaller lobes give rise to the “ripple artifacts” or ringing. </a:t>
            </a:r>
            <a:endParaRPr b="0" i="0" sz="1800" u="none" cap="none" strike="noStrike">
              <a:solidFill>
                <a:schemeClr val="dk1"/>
              </a:solidFill>
              <a:latin typeface="Calibri"/>
              <a:ea typeface="Calibri"/>
              <a:cs typeface="Calibri"/>
              <a:sym typeface="Calibri"/>
            </a:endParaRPr>
          </a:p>
        </p:txBody>
      </p:sp>
      <p:sp>
        <p:nvSpPr>
          <p:cNvPr id="551" name="Google Shape;55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3"/>
          <p:cNvSpPr txBox="1"/>
          <p:nvPr>
            <p:ph type="title"/>
          </p:nvPr>
        </p:nvSpPr>
        <p:spPr>
          <a:xfrm>
            <a:off x="3048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 other types</a:t>
            </a:r>
            <a:endParaRPr/>
          </a:p>
        </p:txBody>
      </p:sp>
      <p:sp>
        <p:nvSpPr>
          <p:cNvPr id="557" name="Google Shape;557;p53"/>
          <p:cNvSpPr txBox="1"/>
          <p:nvPr>
            <p:ph idx="1" type="body"/>
          </p:nvPr>
        </p:nvSpPr>
        <p:spPr>
          <a:xfrm>
            <a:off x="381000" y="1143000"/>
            <a:ext cx="8229600" cy="5486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These ringing artifacts can be quite undesirable. </a:t>
            </a:r>
            <a:endParaRPr/>
          </a:p>
          <a:p>
            <a:pPr indent="-165100" lvl="0" marL="342900" rtl="0" algn="l">
              <a:lnSpc>
                <a:spcPct val="100000"/>
              </a:lnSpc>
              <a:spcBef>
                <a:spcPts val="560"/>
              </a:spcBef>
              <a:spcAft>
                <a:spcPts val="0"/>
              </a:spcAft>
              <a:buClr>
                <a:schemeClr val="dk1"/>
              </a:buClr>
              <a:buSzPts val="2800"/>
              <a:buNone/>
            </a:pPr>
            <a:r>
              <a:t/>
            </a:r>
            <a:endParaRPr sz="2800"/>
          </a:p>
          <a:p>
            <a:pPr indent="-342900" lvl="0" marL="342900" rtl="0" algn="l">
              <a:lnSpc>
                <a:spcPct val="100000"/>
              </a:lnSpc>
              <a:spcBef>
                <a:spcPts val="560"/>
              </a:spcBef>
              <a:spcAft>
                <a:spcPts val="0"/>
              </a:spcAft>
              <a:buClr>
                <a:schemeClr val="dk1"/>
              </a:buClr>
              <a:buSzPts val="2800"/>
              <a:buChar char="•"/>
            </a:pPr>
            <a:r>
              <a:rPr lang="en-US" sz="2800"/>
              <a:t>Hence the ideal low pass filter is replaced by other types of low pass filters which </a:t>
            </a:r>
            <a:r>
              <a:rPr b="1" lang="en-US" sz="2800"/>
              <a:t>weaken</a:t>
            </a:r>
            <a:r>
              <a:rPr lang="en-US" sz="2800"/>
              <a:t> but do not totally eliminate the higher frequencies. </a:t>
            </a:r>
            <a:endParaRPr/>
          </a:p>
          <a:p>
            <a:pPr indent="-165100" lvl="0" marL="342900" rtl="0" algn="l">
              <a:lnSpc>
                <a:spcPct val="100000"/>
              </a:lnSpc>
              <a:spcBef>
                <a:spcPts val="560"/>
              </a:spcBef>
              <a:spcAft>
                <a:spcPts val="0"/>
              </a:spcAft>
              <a:buClr>
                <a:schemeClr val="dk1"/>
              </a:buClr>
              <a:buSzPts val="2800"/>
              <a:buNone/>
            </a:pPr>
            <a:r>
              <a:t/>
            </a:r>
            <a:endParaRPr sz="2800"/>
          </a:p>
          <a:p>
            <a:pPr indent="-342900" lvl="0" marL="342900" rtl="0" algn="l">
              <a:lnSpc>
                <a:spcPct val="100000"/>
              </a:lnSpc>
              <a:spcBef>
                <a:spcPts val="560"/>
              </a:spcBef>
              <a:spcAft>
                <a:spcPts val="0"/>
              </a:spcAft>
              <a:buClr>
                <a:schemeClr val="dk1"/>
              </a:buClr>
              <a:buSzPts val="2800"/>
              <a:buChar char="•"/>
            </a:pPr>
            <a:r>
              <a:rPr lang="en-US" sz="2800"/>
              <a:t>For example:</a:t>
            </a:r>
            <a:endParaRPr sz="2800"/>
          </a:p>
        </p:txBody>
      </p:sp>
      <p:pic>
        <p:nvPicPr>
          <p:cNvPr id="558" name="Google Shape;558;p53"/>
          <p:cNvPicPr preferRelativeResize="0"/>
          <p:nvPr/>
        </p:nvPicPr>
        <p:blipFill rotWithShape="1">
          <a:blip r:embed="rId3">
            <a:alphaModFix/>
          </a:blip>
          <a:srcRect b="0" l="0" r="0" t="0"/>
          <a:stretch/>
        </p:blipFill>
        <p:spPr>
          <a:xfrm>
            <a:off x="757238" y="4703763"/>
            <a:ext cx="5448300" cy="708025"/>
          </a:xfrm>
          <a:prstGeom prst="rect">
            <a:avLst/>
          </a:prstGeom>
          <a:noFill/>
          <a:ln>
            <a:noFill/>
          </a:ln>
        </p:spPr>
      </p:pic>
      <p:pic>
        <p:nvPicPr>
          <p:cNvPr id="559" name="Google Shape;559;p53"/>
          <p:cNvPicPr preferRelativeResize="0"/>
          <p:nvPr/>
        </p:nvPicPr>
        <p:blipFill rotWithShape="1">
          <a:blip r:embed="rId4">
            <a:alphaModFix/>
          </a:blip>
          <a:srcRect b="0" l="0" r="0" t="0"/>
          <a:stretch/>
        </p:blipFill>
        <p:spPr>
          <a:xfrm>
            <a:off x="762000" y="5715000"/>
            <a:ext cx="5465763" cy="363538"/>
          </a:xfrm>
          <a:prstGeom prst="rect">
            <a:avLst/>
          </a:prstGeom>
          <a:noFill/>
          <a:ln>
            <a:noFill/>
          </a:ln>
        </p:spPr>
      </p:pic>
      <p:sp>
        <p:nvSpPr>
          <p:cNvPr id="560" name="Google Shape;560;p53"/>
          <p:cNvSpPr txBox="1"/>
          <p:nvPr/>
        </p:nvSpPr>
        <p:spPr>
          <a:xfrm>
            <a:off x="6553200" y="4648200"/>
            <a:ext cx="2209800" cy="92333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Butterworth filter: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 cutoff frequency, </a:t>
            </a:r>
            <a:r>
              <a:rPr b="0" i="1" lang="en-US" sz="1800" u="none" cap="none" strike="noStrike">
                <a:solidFill>
                  <a:schemeClr val="dk1"/>
                </a:solidFill>
                <a:latin typeface="Calibri"/>
                <a:ea typeface="Calibri"/>
                <a:cs typeface="Calibri"/>
                <a:sym typeface="Calibri"/>
              </a:rPr>
              <a:t>n</a:t>
            </a:r>
            <a:r>
              <a:rPr b="0" i="0" lang="en-US" sz="1800" u="none" cap="none" strike="noStrike">
                <a:solidFill>
                  <a:schemeClr val="dk1"/>
                </a:solidFill>
                <a:latin typeface="Calibri"/>
                <a:ea typeface="Calibri"/>
                <a:cs typeface="Calibri"/>
                <a:sym typeface="Calibri"/>
              </a:rPr>
              <a:t> = order of the filter</a:t>
            </a:r>
            <a:endParaRPr b="0" i="0" sz="1800" u="none" cap="none" strike="noStrike">
              <a:solidFill>
                <a:schemeClr val="dk1"/>
              </a:solidFill>
              <a:latin typeface="Calibri"/>
              <a:ea typeface="Calibri"/>
              <a:cs typeface="Calibri"/>
              <a:sym typeface="Calibri"/>
            </a:endParaRPr>
          </a:p>
        </p:txBody>
      </p:sp>
      <p:sp>
        <p:nvSpPr>
          <p:cNvPr id="561" name="Google Shape;561;p53"/>
          <p:cNvSpPr txBox="1"/>
          <p:nvPr/>
        </p:nvSpPr>
        <p:spPr>
          <a:xfrm>
            <a:off x="6629400" y="5715000"/>
            <a:ext cx="2209800" cy="369332"/>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Gaussian filter</a:t>
            </a:r>
            <a:endParaRPr b="0" i="0" sz="1800" u="none" cap="none" strike="noStrike">
              <a:solidFill>
                <a:schemeClr val="dk1"/>
              </a:solidFill>
              <a:latin typeface="Calibri"/>
              <a:ea typeface="Calibri"/>
              <a:cs typeface="Calibri"/>
              <a:sym typeface="Calibri"/>
            </a:endParaRPr>
          </a:p>
        </p:txBody>
      </p:sp>
      <p:sp>
        <p:nvSpPr>
          <p:cNvPr id="562" name="Google Shape;562;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4"/>
          <p:cNvPicPr preferRelativeResize="0"/>
          <p:nvPr/>
        </p:nvPicPr>
        <p:blipFill rotWithShape="1">
          <a:blip r:embed="rId3">
            <a:alphaModFix/>
          </a:blip>
          <a:srcRect b="0" l="0" r="0" t="0"/>
          <a:stretch/>
        </p:blipFill>
        <p:spPr>
          <a:xfrm>
            <a:off x="0" y="0"/>
            <a:ext cx="5866995" cy="2362200"/>
          </a:xfrm>
          <a:prstGeom prst="rect">
            <a:avLst/>
          </a:prstGeom>
          <a:noFill/>
          <a:ln>
            <a:noFill/>
          </a:ln>
        </p:spPr>
      </p:pic>
      <p:pic>
        <p:nvPicPr>
          <p:cNvPr id="568" name="Google Shape;568;p54"/>
          <p:cNvPicPr preferRelativeResize="0"/>
          <p:nvPr/>
        </p:nvPicPr>
        <p:blipFill rotWithShape="1">
          <a:blip r:embed="rId4">
            <a:alphaModFix/>
          </a:blip>
          <a:srcRect b="0" l="0" r="0" t="0"/>
          <a:stretch/>
        </p:blipFill>
        <p:spPr>
          <a:xfrm>
            <a:off x="5943600" y="0"/>
            <a:ext cx="2978150" cy="4976812"/>
          </a:xfrm>
          <a:prstGeom prst="rect">
            <a:avLst/>
          </a:prstGeom>
          <a:noFill/>
          <a:ln>
            <a:noFill/>
          </a:ln>
        </p:spPr>
      </p:pic>
      <p:pic>
        <p:nvPicPr>
          <p:cNvPr id="569" name="Google Shape;569;p54"/>
          <p:cNvPicPr preferRelativeResize="0"/>
          <p:nvPr/>
        </p:nvPicPr>
        <p:blipFill rotWithShape="1">
          <a:blip r:embed="rId5">
            <a:alphaModFix/>
          </a:blip>
          <a:srcRect b="0" l="0" r="0" t="0"/>
          <a:stretch/>
        </p:blipFill>
        <p:spPr>
          <a:xfrm>
            <a:off x="152400" y="3200400"/>
            <a:ext cx="5195887" cy="2881313"/>
          </a:xfrm>
          <a:prstGeom prst="rect">
            <a:avLst/>
          </a:prstGeom>
          <a:noFill/>
          <a:ln>
            <a:noFill/>
          </a:ln>
        </p:spPr>
      </p:pic>
      <p:sp>
        <p:nvSpPr>
          <p:cNvPr id="570" name="Google Shape;570;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 Butterworth</a:t>
            </a:r>
            <a:endParaRPr/>
          </a:p>
        </p:txBody>
      </p:sp>
      <p:sp>
        <p:nvSpPr>
          <p:cNvPr id="576" name="Google Shape;576;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As </a:t>
            </a:r>
            <a:r>
              <a:rPr i="1" lang="en-US"/>
              <a:t>D</a:t>
            </a:r>
            <a:r>
              <a:rPr lang="en-US"/>
              <a:t> increases, the Butterworth filter allows more frequencies to pass through without weakening (see previous slide).</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As the order </a:t>
            </a:r>
            <a:r>
              <a:rPr i="1" lang="en-US"/>
              <a:t>n</a:t>
            </a:r>
            <a:r>
              <a:rPr lang="en-US"/>
              <a:t> increases, the Butterworth filter weakens the higher frequencies more aggressively (why?) – which actually increases ringing artifacts (see previous slide). </a:t>
            </a:r>
            <a:endParaRPr/>
          </a:p>
        </p:txBody>
      </p:sp>
      <p:sp>
        <p:nvSpPr>
          <p:cNvPr id="577" name="Google Shape;577;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6"/>
          <p:cNvPicPr preferRelativeResize="0"/>
          <p:nvPr/>
        </p:nvPicPr>
        <p:blipFill rotWithShape="1">
          <a:blip r:embed="rId3">
            <a:alphaModFix/>
          </a:blip>
          <a:srcRect b="0" l="0" r="0" t="0"/>
          <a:stretch/>
        </p:blipFill>
        <p:spPr>
          <a:xfrm>
            <a:off x="0" y="0"/>
            <a:ext cx="6291263" cy="2459037"/>
          </a:xfrm>
          <a:prstGeom prst="rect">
            <a:avLst/>
          </a:prstGeom>
          <a:noFill/>
          <a:ln>
            <a:noFill/>
          </a:ln>
        </p:spPr>
      </p:pic>
      <p:pic>
        <p:nvPicPr>
          <p:cNvPr id="583" name="Google Shape;583;p56"/>
          <p:cNvPicPr preferRelativeResize="0"/>
          <p:nvPr/>
        </p:nvPicPr>
        <p:blipFill rotWithShape="1">
          <a:blip r:embed="rId4">
            <a:alphaModFix/>
          </a:blip>
          <a:srcRect b="0" l="0" r="0" t="0"/>
          <a:stretch/>
        </p:blipFill>
        <p:spPr>
          <a:xfrm>
            <a:off x="6164263" y="0"/>
            <a:ext cx="2979737" cy="4970463"/>
          </a:xfrm>
          <a:prstGeom prst="rect">
            <a:avLst/>
          </a:prstGeom>
          <a:noFill/>
          <a:ln>
            <a:noFill/>
          </a:ln>
        </p:spPr>
      </p:pic>
      <p:pic>
        <p:nvPicPr>
          <p:cNvPr id="584" name="Google Shape;584;p56"/>
          <p:cNvPicPr preferRelativeResize="0"/>
          <p:nvPr/>
        </p:nvPicPr>
        <p:blipFill rotWithShape="1">
          <a:blip r:embed="rId5">
            <a:alphaModFix/>
          </a:blip>
          <a:srcRect b="0" l="0" r="0" t="0"/>
          <a:stretch/>
        </p:blipFill>
        <p:spPr>
          <a:xfrm>
            <a:off x="228600" y="2819400"/>
            <a:ext cx="5642506" cy="3581400"/>
          </a:xfrm>
          <a:prstGeom prst="rect">
            <a:avLst/>
          </a:prstGeom>
          <a:noFill/>
          <a:ln>
            <a:noFill/>
          </a:ln>
        </p:spPr>
      </p:pic>
      <p:sp>
        <p:nvSpPr>
          <p:cNvPr id="585" name="Google Shape;585;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7"/>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Low pass filters: Gaussian</a:t>
            </a:r>
            <a:endParaRPr/>
          </a:p>
        </p:txBody>
      </p:sp>
      <p:sp>
        <p:nvSpPr>
          <p:cNvPr id="591" name="Google Shape;591;p57"/>
          <p:cNvSpPr txBox="1"/>
          <p:nvPr>
            <p:ph idx="1" type="body"/>
          </p:nvPr>
        </p:nvSpPr>
        <p:spPr>
          <a:xfrm>
            <a:off x="304800" y="9144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spatial domain representation for the Gaussian LPF is basically a Gaussian.</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In fact, the following are Fourier transform pairs:</a:t>
            </a:r>
            <a:endParaRPr/>
          </a:p>
        </p:txBody>
      </p:sp>
      <p:pic>
        <p:nvPicPr>
          <p:cNvPr id="592" name="Google Shape;592;p57"/>
          <p:cNvPicPr preferRelativeResize="0"/>
          <p:nvPr/>
        </p:nvPicPr>
        <p:blipFill rotWithShape="1">
          <a:blip r:embed="rId3">
            <a:alphaModFix/>
          </a:blip>
          <a:srcRect b="0" l="0" r="0" t="0"/>
          <a:stretch/>
        </p:blipFill>
        <p:spPr>
          <a:xfrm>
            <a:off x="838200" y="3733800"/>
            <a:ext cx="4973638" cy="762000"/>
          </a:xfrm>
          <a:prstGeom prst="rect">
            <a:avLst/>
          </a:prstGeom>
          <a:noFill/>
          <a:ln>
            <a:noFill/>
          </a:ln>
        </p:spPr>
      </p:pic>
      <p:sp>
        <p:nvSpPr>
          <p:cNvPr id="593" name="Google Shape;593;p57"/>
          <p:cNvSpPr/>
          <p:nvPr/>
        </p:nvSpPr>
        <p:spPr>
          <a:xfrm>
            <a:off x="838200" y="4572000"/>
            <a:ext cx="7924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http://www.cse.yorku.ca/~kosta/CompVis_Notes/fourier_transform_Gaussian.pdf</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594" name="Google Shape;594;p57"/>
          <p:cNvSpPr txBox="1"/>
          <p:nvPr/>
        </p:nvSpPr>
        <p:spPr>
          <a:xfrm>
            <a:off x="152400" y="5029200"/>
            <a:ext cx="8839200" cy="175470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Notice from the equations that a spatial domain Gaussian with high standard deviation corresponds to a frequency domain Gaussian with low cut off frequency! The extreme case of this is a constant intensity signal (Gaussian with very high standard deviation – infinite as such) whose Fourier transform is an impulse at the origin of the Frequency plane). Another extreme case is a spatial domain signal which is just an impulse – its Fourier transform has constant amplitude everywhere.</a:t>
            </a:r>
            <a:endParaRPr b="0" i="0" sz="1800" u="none" cap="none" strike="noStrike">
              <a:solidFill>
                <a:schemeClr val="dk1"/>
              </a:solidFill>
              <a:latin typeface="Calibri"/>
              <a:ea typeface="Calibri"/>
              <a:cs typeface="Calibri"/>
              <a:sym typeface="Calibri"/>
            </a:endParaRPr>
          </a:p>
        </p:txBody>
      </p:sp>
      <p:sp>
        <p:nvSpPr>
          <p:cNvPr id="595" name="Google Shape;595;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High pass filter</a:t>
            </a:r>
            <a:endParaRPr/>
          </a:p>
        </p:txBody>
      </p:sp>
      <p:sp>
        <p:nvSpPr>
          <p:cNvPr id="601" name="Google Shape;601;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It is a filter that allows high frequencies and eliminates or weakens the lower frequencies.</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The equation for the frequency response of an ideal high pass filter is given as:</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In fact, given an LPF, an HPF can be constructed from it using:</a:t>
            </a:r>
            <a:endParaRPr/>
          </a:p>
        </p:txBody>
      </p:sp>
      <p:pic>
        <p:nvPicPr>
          <p:cNvPr id="602" name="Google Shape;602;p58"/>
          <p:cNvPicPr preferRelativeResize="0"/>
          <p:nvPr/>
        </p:nvPicPr>
        <p:blipFill rotWithShape="1">
          <a:blip r:embed="rId3">
            <a:alphaModFix/>
          </a:blip>
          <a:srcRect b="0" l="0" r="0" t="0"/>
          <a:stretch/>
        </p:blipFill>
        <p:spPr>
          <a:xfrm>
            <a:off x="990600" y="4038600"/>
            <a:ext cx="2662238" cy="685800"/>
          </a:xfrm>
          <a:prstGeom prst="rect">
            <a:avLst/>
          </a:prstGeom>
          <a:noFill/>
          <a:ln>
            <a:noFill/>
          </a:ln>
        </p:spPr>
      </p:pic>
      <p:pic>
        <p:nvPicPr>
          <p:cNvPr id="603" name="Google Shape;603;p58"/>
          <p:cNvPicPr preferRelativeResize="0"/>
          <p:nvPr/>
        </p:nvPicPr>
        <p:blipFill rotWithShape="1">
          <a:blip r:embed="rId4">
            <a:alphaModFix/>
          </a:blip>
          <a:srcRect b="0" l="0" r="0" t="0"/>
          <a:stretch/>
        </p:blipFill>
        <p:spPr>
          <a:xfrm>
            <a:off x="1025525" y="6038850"/>
            <a:ext cx="2439988" cy="342900"/>
          </a:xfrm>
          <a:prstGeom prst="rect">
            <a:avLst/>
          </a:prstGeom>
          <a:noFill/>
          <a:ln>
            <a:noFill/>
          </a:ln>
        </p:spPr>
      </p:pic>
      <p:sp>
        <p:nvSpPr>
          <p:cNvPr id="604" name="Google Shape;604;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9"/>
          <p:cNvPicPr preferRelativeResize="0"/>
          <p:nvPr/>
        </p:nvPicPr>
        <p:blipFill rotWithShape="1">
          <a:blip r:embed="rId3">
            <a:alphaModFix/>
          </a:blip>
          <a:srcRect b="0" l="0" r="0" t="0"/>
          <a:stretch/>
        </p:blipFill>
        <p:spPr>
          <a:xfrm>
            <a:off x="381000" y="1600200"/>
            <a:ext cx="5105400" cy="5083963"/>
          </a:xfrm>
          <a:prstGeom prst="rect">
            <a:avLst/>
          </a:prstGeom>
          <a:noFill/>
          <a:ln>
            <a:noFill/>
          </a:ln>
        </p:spPr>
      </p:pic>
      <p:pic>
        <p:nvPicPr>
          <p:cNvPr id="610" name="Google Shape;610;p59"/>
          <p:cNvPicPr preferRelativeResize="0"/>
          <p:nvPr/>
        </p:nvPicPr>
        <p:blipFill rotWithShape="1">
          <a:blip r:embed="rId4">
            <a:alphaModFix/>
          </a:blip>
          <a:srcRect b="0" l="0" r="0" t="0"/>
          <a:stretch/>
        </p:blipFill>
        <p:spPr>
          <a:xfrm>
            <a:off x="381000" y="0"/>
            <a:ext cx="7367588" cy="1544638"/>
          </a:xfrm>
          <a:prstGeom prst="rect">
            <a:avLst/>
          </a:prstGeom>
          <a:noFill/>
          <a:ln>
            <a:noFill/>
          </a:ln>
        </p:spPr>
      </p:pic>
      <p:sp>
        <p:nvSpPr>
          <p:cNvPr id="611" name="Google Shape;611;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33" name="Google Shape;133;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Let us now try to derive </a:t>
            </a:r>
            <a:r>
              <a:rPr i="1" lang="en-US"/>
              <a:t>G(μ)</a:t>
            </a:r>
            <a:r>
              <a:rPr lang="en-US"/>
              <a:t> directly in terms of </a:t>
            </a:r>
            <a:r>
              <a:rPr i="1" lang="en-US"/>
              <a:t>g(t)</a:t>
            </a:r>
            <a:r>
              <a:rPr lang="en-US"/>
              <a:t> instead of </a:t>
            </a:r>
            <a:r>
              <a:rPr i="1" lang="en-US"/>
              <a:t>F(μ)</a:t>
            </a:r>
            <a:r>
              <a:rPr lang="en-US"/>
              <a:t>.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134" name="Google Shape;134;p6"/>
          <p:cNvPicPr preferRelativeResize="0"/>
          <p:nvPr/>
        </p:nvPicPr>
        <p:blipFill rotWithShape="1">
          <a:blip r:embed="rId3">
            <a:alphaModFix/>
          </a:blip>
          <a:srcRect b="0" l="0" r="0" t="0"/>
          <a:stretch/>
        </p:blipFill>
        <p:spPr>
          <a:xfrm>
            <a:off x="533400" y="2743200"/>
            <a:ext cx="5118100" cy="3905250"/>
          </a:xfrm>
          <a:prstGeom prst="rect">
            <a:avLst/>
          </a:prstGeom>
          <a:noFill/>
          <a:ln>
            <a:noFill/>
          </a:ln>
        </p:spPr>
      </p:pic>
      <p:cxnSp>
        <p:nvCxnSpPr>
          <p:cNvPr id="135" name="Google Shape;135;p6"/>
          <p:cNvCxnSpPr/>
          <p:nvPr/>
        </p:nvCxnSpPr>
        <p:spPr>
          <a:xfrm>
            <a:off x="1676400" y="5410200"/>
            <a:ext cx="1828800" cy="1588"/>
          </a:xfrm>
          <a:prstGeom prst="straightConnector1">
            <a:avLst/>
          </a:prstGeom>
          <a:noFill/>
          <a:ln cap="flat" cmpd="sng" w="9525">
            <a:solidFill>
              <a:srgbClr val="4A7DBA"/>
            </a:solidFill>
            <a:prstDash val="solid"/>
            <a:round/>
            <a:headEnd len="med" w="med" type="stealth"/>
            <a:tailEnd len="med" w="med" type="stealth"/>
          </a:ln>
        </p:spPr>
      </p:cxnSp>
      <p:cxnSp>
        <p:nvCxnSpPr>
          <p:cNvPr id="136" name="Google Shape;136;p6"/>
          <p:cNvCxnSpPr/>
          <p:nvPr/>
        </p:nvCxnSpPr>
        <p:spPr>
          <a:xfrm flipH="1" rot="10800000">
            <a:off x="1447800" y="5486400"/>
            <a:ext cx="609600" cy="533400"/>
          </a:xfrm>
          <a:prstGeom prst="straightConnector1">
            <a:avLst/>
          </a:prstGeom>
          <a:noFill/>
          <a:ln cap="flat" cmpd="sng" w="9525">
            <a:solidFill>
              <a:srgbClr val="4A7DBA"/>
            </a:solidFill>
            <a:prstDash val="solid"/>
            <a:round/>
            <a:headEnd len="med" w="med" type="stealth"/>
            <a:tailEnd len="med" w="med" type="stealth"/>
          </a:ln>
        </p:spPr>
      </p:cxnSp>
      <p:sp>
        <p:nvSpPr>
          <p:cNvPr id="137" name="Google Shape;137;p6"/>
          <p:cNvSpPr txBox="1"/>
          <p:nvPr/>
        </p:nvSpPr>
        <p:spPr>
          <a:xfrm>
            <a:off x="5867400" y="3429000"/>
            <a:ext cx="3124200" cy="2031900"/>
          </a:xfrm>
          <a:prstGeom prst="rect">
            <a:avLst/>
          </a:prstGeom>
          <a:solidFill>
            <a:srgbClr val="D9EAD3"/>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f(t)δ(t-nΔT) is the sampled function (a Dirac impulse weighted by f(t)). To get the actual sample values (the strength of the impulse), we do an integration, i.e. of the following form: </a:t>
            </a:r>
            <a:endParaRPr b="0" i="0" sz="1800" u="none" cap="none" strike="noStrike">
              <a:solidFill>
                <a:schemeClr val="dk1"/>
              </a:solidFill>
              <a:latin typeface="Calibri"/>
              <a:ea typeface="Calibri"/>
              <a:cs typeface="Calibri"/>
              <a:sym typeface="Calibri"/>
            </a:endParaRPr>
          </a:p>
        </p:txBody>
      </p:sp>
      <p:pic>
        <p:nvPicPr>
          <p:cNvPr id="138" name="Google Shape;138;p6"/>
          <p:cNvPicPr preferRelativeResize="0"/>
          <p:nvPr/>
        </p:nvPicPr>
        <p:blipFill rotWithShape="1">
          <a:blip r:embed="rId4">
            <a:alphaModFix/>
          </a:blip>
          <a:srcRect b="0" l="0" r="0" t="0"/>
          <a:stretch/>
        </p:blipFill>
        <p:spPr>
          <a:xfrm>
            <a:off x="5943600" y="5486400"/>
            <a:ext cx="3068053" cy="685800"/>
          </a:xfrm>
          <a:prstGeom prst="rect">
            <a:avLst/>
          </a:prstGeom>
          <a:noFill/>
          <a:ln>
            <a:noFill/>
          </a:ln>
        </p:spPr>
      </p:pic>
      <p:sp>
        <p:nvSpPr>
          <p:cNvPr id="139" name="Google Shape;1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60"/>
          <p:cNvPicPr preferRelativeResize="0"/>
          <p:nvPr/>
        </p:nvPicPr>
        <p:blipFill rotWithShape="1">
          <a:blip r:embed="rId3">
            <a:alphaModFix/>
          </a:blip>
          <a:srcRect b="0" l="0" r="0" t="0"/>
          <a:stretch/>
        </p:blipFill>
        <p:spPr>
          <a:xfrm>
            <a:off x="0" y="0"/>
            <a:ext cx="8903249" cy="5791200"/>
          </a:xfrm>
          <a:prstGeom prst="rect">
            <a:avLst/>
          </a:prstGeom>
          <a:noFill/>
          <a:ln>
            <a:noFill/>
          </a:ln>
        </p:spPr>
      </p:pic>
      <p:sp>
        <p:nvSpPr>
          <p:cNvPr id="617" name="Google Shape;617;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1"/>
          <p:cNvPicPr preferRelativeResize="0"/>
          <p:nvPr/>
        </p:nvPicPr>
        <p:blipFill rotWithShape="1">
          <a:blip r:embed="rId3">
            <a:alphaModFix/>
          </a:blip>
          <a:srcRect b="0" l="0" r="0" t="0"/>
          <a:stretch/>
        </p:blipFill>
        <p:spPr>
          <a:xfrm>
            <a:off x="0" y="0"/>
            <a:ext cx="7083425" cy="2928937"/>
          </a:xfrm>
          <a:prstGeom prst="rect">
            <a:avLst/>
          </a:prstGeom>
          <a:noFill/>
          <a:ln>
            <a:noFill/>
          </a:ln>
        </p:spPr>
      </p:pic>
      <p:pic>
        <p:nvPicPr>
          <p:cNvPr id="623" name="Google Shape;623;p61"/>
          <p:cNvPicPr preferRelativeResize="0"/>
          <p:nvPr/>
        </p:nvPicPr>
        <p:blipFill rotWithShape="1">
          <a:blip r:embed="rId4">
            <a:alphaModFix/>
          </a:blip>
          <a:srcRect b="0" l="0" r="0" t="0"/>
          <a:stretch/>
        </p:blipFill>
        <p:spPr>
          <a:xfrm>
            <a:off x="0" y="2895600"/>
            <a:ext cx="7107237" cy="3335338"/>
          </a:xfrm>
          <a:prstGeom prst="rect">
            <a:avLst/>
          </a:prstGeom>
          <a:noFill/>
          <a:ln>
            <a:noFill/>
          </a:ln>
        </p:spPr>
      </p:pic>
      <p:sp>
        <p:nvSpPr>
          <p:cNvPr id="624" name="Google Shape;624;p61"/>
          <p:cNvSpPr txBox="1"/>
          <p:nvPr/>
        </p:nvSpPr>
        <p:spPr>
          <a:xfrm>
            <a:off x="7239000" y="304800"/>
            <a:ext cx="1524000" cy="92333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Ringing artifacts for an Ideal HPF!</a:t>
            </a:r>
            <a:endParaRPr b="0" i="0" sz="1800" u="none" cap="none" strike="noStrike">
              <a:solidFill>
                <a:schemeClr val="dk1"/>
              </a:solidFill>
              <a:latin typeface="Calibri"/>
              <a:ea typeface="Calibri"/>
              <a:cs typeface="Calibri"/>
              <a:sym typeface="Calibri"/>
            </a:endParaRPr>
          </a:p>
        </p:txBody>
      </p:sp>
      <p:cxnSp>
        <p:nvCxnSpPr>
          <p:cNvPr id="625" name="Google Shape;625;p61"/>
          <p:cNvCxnSpPr/>
          <p:nvPr/>
        </p:nvCxnSpPr>
        <p:spPr>
          <a:xfrm rot="10800000">
            <a:off x="685800" y="533400"/>
            <a:ext cx="6629400" cy="76200"/>
          </a:xfrm>
          <a:prstGeom prst="straightConnector1">
            <a:avLst/>
          </a:prstGeom>
          <a:noFill/>
          <a:ln cap="flat" cmpd="sng" w="9525">
            <a:solidFill>
              <a:srgbClr val="4A7DBA"/>
            </a:solidFill>
            <a:prstDash val="solid"/>
            <a:round/>
            <a:headEnd len="sm" w="sm" type="none"/>
            <a:tailEnd len="med" w="med" type="stealth"/>
          </a:ln>
        </p:spPr>
      </p:cxnSp>
      <p:cxnSp>
        <p:nvCxnSpPr>
          <p:cNvPr id="626" name="Google Shape;626;p61"/>
          <p:cNvCxnSpPr>
            <a:stCxn id="624" idx="1"/>
          </p:cNvCxnSpPr>
          <p:nvPr/>
        </p:nvCxnSpPr>
        <p:spPr>
          <a:xfrm flipH="1">
            <a:off x="2971800" y="766465"/>
            <a:ext cx="4267200" cy="528900"/>
          </a:xfrm>
          <a:prstGeom prst="straightConnector1">
            <a:avLst/>
          </a:prstGeom>
          <a:noFill/>
          <a:ln cap="flat" cmpd="sng" w="9525">
            <a:solidFill>
              <a:srgbClr val="4A7DBA"/>
            </a:solidFill>
            <a:prstDash val="solid"/>
            <a:round/>
            <a:headEnd len="sm" w="sm" type="none"/>
            <a:tailEnd len="med" w="med" type="stealth"/>
          </a:ln>
        </p:spPr>
      </p:cxnSp>
      <p:sp>
        <p:nvSpPr>
          <p:cNvPr id="627" name="Google Shape;627;p61"/>
          <p:cNvSpPr txBox="1"/>
          <p:nvPr/>
        </p:nvSpPr>
        <p:spPr>
          <a:xfrm>
            <a:off x="7315200" y="3581400"/>
            <a:ext cx="1447800" cy="92333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Ringing artifacts gone!</a:t>
            </a:r>
            <a:endParaRPr b="0" i="0" sz="1800" u="none" cap="none" strike="noStrike">
              <a:solidFill>
                <a:schemeClr val="dk1"/>
              </a:solidFill>
              <a:latin typeface="Calibri"/>
              <a:ea typeface="Calibri"/>
              <a:cs typeface="Calibri"/>
              <a:sym typeface="Calibri"/>
            </a:endParaRPr>
          </a:p>
        </p:txBody>
      </p:sp>
      <p:sp>
        <p:nvSpPr>
          <p:cNvPr id="628" name="Google Shape;628;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62"/>
          <p:cNvPicPr preferRelativeResize="0"/>
          <p:nvPr/>
        </p:nvPicPr>
        <p:blipFill rotWithShape="1">
          <a:blip r:embed="rId3">
            <a:alphaModFix/>
          </a:blip>
          <a:srcRect b="0" l="0" r="0" t="0"/>
          <a:stretch/>
        </p:blipFill>
        <p:spPr>
          <a:xfrm>
            <a:off x="0" y="0"/>
            <a:ext cx="7083425" cy="2928937"/>
          </a:xfrm>
          <a:prstGeom prst="rect">
            <a:avLst/>
          </a:prstGeom>
          <a:noFill/>
          <a:ln>
            <a:noFill/>
          </a:ln>
        </p:spPr>
      </p:pic>
      <p:pic>
        <p:nvPicPr>
          <p:cNvPr id="634" name="Google Shape;634;p62"/>
          <p:cNvPicPr preferRelativeResize="0"/>
          <p:nvPr/>
        </p:nvPicPr>
        <p:blipFill rotWithShape="1">
          <a:blip r:embed="rId4">
            <a:alphaModFix/>
          </a:blip>
          <a:srcRect b="0" l="0" r="0" t="0"/>
          <a:stretch/>
        </p:blipFill>
        <p:spPr>
          <a:xfrm>
            <a:off x="0" y="3048000"/>
            <a:ext cx="7177087" cy="3160713"/>
          </a:xfrm>
          <a:prstGeom prst="rect">
            <a:avLst/>
          </a:prstGeom>
          <a:noFill/>
          <a:ln>
            <a:noFill/>
          </a:ln>
        </p:spPr>
      </p:pic>
      <p:sp>
        <p:nvSpPr>
          <p:cNvPr id="635" name="Google Shape;635;p62"/>
          <p:cNvSpPr txBox="1"/>
          <p:nvPr/>
        </p:nvSpPr>
        <p:spPr>
          <a:xfrm>
            <a:off x="7239000" y="304800"/>
            <a:ext cx="1524000" cy="92333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Ringing artifacts for an Ideal HPF!</a:t>
            </a:r>
            <a:endParaRPr b="0" i="0" sz="1800" u="none" cap="none" strike="noStrike">
              <a:solidFill>
                <a:schemeClr val="dk1"/>
              </a:solidFill>
              <a:latin typeface="Calibri"/>
              <a:ea typeface="Calibri"/>
              <a:cs typeface="Calibri"/>
              <a:sym typeface="Calibri"/>
            </a:endParaRPr>
          </a:p>
        </p:txBody>
      </p:sp>
      <p:cxnSp>
        <p:nvCxnSpPr>
          <p:cNvPr id="636" name="Google Shape;636;p62"/>
          <p:cNvCxnSpPr/>
          <p:nvPr/>
        </p:nvCxnSpPr>
        <p:spPr>
          <a:xfrm rot="10800000">
            <a:off x="685800" y="533400"/>
            <a:ext cx="6629400" cy="76200"/>
          </a:xfrm>
          <a:prstGeom prst="straightConnector1">
            <a:avLst/>
          </a:prstGeom>
          <a:noFill/>
          <a:ln cap="flat" cmpd="sng" w="9525">
            <a:solidFill>
              <a:srgbClr val="4A7DBA"/>
            </a:solidFill>
            <a:prstDash val="solid"/>
            <a:round/>
            <a:headEnd len="sm" w="sm" type="none"/>
            <a:tailEnd len="med" w="med" type="stealth"/>
          </a:ln>
        </p:spPr>
      </p:cxnSp>
      <p:cxnSp>
        <p:nvCxnSpPr>
          <p:cNvPr id="637" name="Google Shape;637;p62"/>
          <p:cNvCxnSpPr>
            <a:stCxn id="635" idx="1"/>
          </p:cNvCxnSpPr>
          <p:nvPr/>
        </p:nvCxnSpPr>
        <p:spPr>
          <a:xfrm flipH="1">
            <a:off x="2971800" y="766465"/>
            <a:ext cx="4267200" cy="528900"/>
          </a:xfrm>
          <a:prstGeom prst="straightConnector1">
            <a:avLst/>
          </a:prstGeom>
          <a:noFill/>
          <a:ln cap="flat" cmpd="sng" w="9525">
            <a:solidFill>
              <a:srgbClr val="4A7DBA"/>
            </a:solidFill>
            <a:prstDash val="solid"/>
            <a:round/>
            <a:headEnd len="sm" w="sm" type="none"/>
            <a:tailEnd len="med" w="med" type="stealth"/>
          </a:ln>
        </p:spPr>
      </p:cxnSp>
      <p:sp>
        <p:nvSpPr>
          <p:cNvPr id="638" name="Google Shape;638;p62"/>
          <p:cNvSpPr txBox="1"/>
          <p:nvPr/>
        </p:nvSpPr>
        <p:spPr>
          <a:xfrm>
            <a:off x="7315200" y="3581400"/>
            <a:ext cx="1447800" cy="923330"/>
          </a:xfrm>
          <a:prstGeom prst="rect">
            <a:avLst/>
          </a:prstGeom>
          <a:solidFill>
            <a:srgbClr val="F3FADE"/>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Ringing artifacts gone!</a:t>
            </a:r>
            <a:endParaRPr b="0" i="0" sz="1800" u="none" cap="none" strike="noStrike">
              <a:solidFill>
                <a:schemeClr val="dk1"/>
              </a:solidFill>
              <a:latin typeface="Calibri"/>
              <a:ea typeface="Calibri"/>
              <a:cs typeface="Calibri"/>
              <a:sym typeface="Calibri"/>
            </a:endParaRPr>
          </a:p>
        </p:txBody>
      </p:sp>
      <p:sp>
        <p:nvSpPr>
          <p:cNvPr id="639" name="Google Shape;639;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High pass filters</a:t>
            </a:r>
            <a:endParaRPr/>
          </a:p>
        </p:txBody>
      </p:sp>
      <p:sp>
        <p:nvSpPr>
          <p:cNvPr id="645" name="Google Shape;645;p63"/>
          <p:cNvSpPr txBox="1"/>
          <p:nvPr>
            <p:ph idx="1" type="body"/>
          </p:nvPr>
        </p:nvSpPr>
        <p:spPr>
          <a:xfrm>
            <a:off x="381000" y="1143000"/>
            <a:ext cx="8229600"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Note that any gradient-based operation on images is essentially a type of high-pass filter.</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This includes first order derivative filters or  the Laplacian filter.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Why? Consider the first order derivative filter in y direction. </a:t>
            </a:r>
            <a:endParaRPr/>
          </a:p>
        </p:txBody>
      </p:sp>
      <p:pic>
        <p:nvPicPr>
          <p:cNvPr id="646" name="Google Shape;646;p63"/>
          <p:cNvPicPr preferRelativeResize="0"/>
          <p:nvPr/>
        </p:nvPicPr>
        <p:blipFill rotWithShape="1">
          <a:blip r:embed="rId3">
            <a:alphaModFix/>
          </a:blip>
          <a:srcRect b="0" l="0" r="0" t="0"/>
          <a:stretch/>
        </p:blipFill>
        <p:spPr>
          <a:xfrm>
            <a:off x="877888" y="5715000"/>
            <a:ext cx="2789237" cy="723900"/>
          </a:xfrm>
          <a:prstGeom prst="rect">
            <a:avLst/>
          </a:prstGeom>
          <a:noFill/>
          <a:ln>
            <a:noFill/>
          </a:ln>
        </p:spPr>
      </p:pic>
      <p:pic>
        <p:nvPicPr>
          <p:cNvPr id="647" name="Google Shape;647;p63"/>
          <p:cNvPicPr preferRelativeResize="0"/>
          <p:nvPr/>
        </p:nvPicPr>
        <p:blipFill rotWithShape="1">
          <a:blip r:embed="rId4">
            <a:alphaModFix/>
          </a:blip>
          <a:srcRect b="0" l="0" r="0" t="0"/>
          <a:stretch/>
        </p:blipFill>
        <p:spPr>
          <a:xfrm>
            <a:off x="5486400" y="5867400"/>
            <a:ext cx="1100138" cy="327025"/>
          </a:xfrm>
          <a:prstGeom prst="rect">
            <a:avLst/>
          </a:prstGeom>
          <a:noFill/>
          <a:ln>
            <a:noFill/>
          </a:ln>
        </p:spPr>
      </p:pic>
      <p:cxnSp>
        <p:nvCxnSpPr>
          <p:cNvPr id="648" name="Google Shape;648;p63"/>
          <p:cNvCxnSpPr/>
          <p:nvPr/>
        </p:nvCxnSpPr>
        <p:spPr>
          <a:xfrm>
            <a:off x="3810000" y="6019800"/>
            <a:ext cx="1600200" cy="1588"/>
          </a:xfrm>
          <a:prstGeom prst="straightConnector1">
            <a:avLst/>
          </a:prstGeom>
          <a:noFill/>
          <a:ln cap="flat" cmpd="sng" w="9525">
            <a:solidFill>
              <a:srgbClr val="4A7DBA"/>
            </a:solidFill>
            <a:prstDash val="solid"/>
            <a:round/>
            <a:headEnd len="sm" w="sm" type="none"/>
            <a:tailEnd len="med" w="med" type="stealth"/>
          </a:ln>
        </p:spPr>
      </p:cxnSp>
      <p:sp>
        <p:nvSpPr>
          <p:cNvPr id="649" name="Google Shape;649;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High pass filters</a:t>
            </a:r>
            <a:endParaRPr/>
          </a:p>
        </p:txBody>
      </p:sp>
      <p:sp>
        <p:nvSpPr>
          <p:cNvPr id="655" name="Google Shape;655;p64"/>
          <p:cNvSpPr txBox="1"/>
          <p:nvPr>
            <p:ph idx="1" type="body"/>
          </p:nvPr>
        </p:nvSpPr>
        <p:spPr>
          <a:xfrm>
            <a:off x="381000" y="1143000"/>
            <a:ext cx="8229600" cy="556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Consider the Laplacian filter:</a:t>
            </a:r>
            <a:endParaRPr/>
          </a:p>
        </p:txBody>
      </p:sp>
      <p:pic>
        <p:nvPicPr>
          <p:cNvPr id="656" name="Google Shape;656;p64"/>
          <p:cNvPicPr preferRelativeResize="0"/>
          <p:nvPr/>
        </p:nvPicPr>
        <p:blipFill rotWithShape="1">
          <a:blip r:embed="rId3">
            <a:alphaModFix/>
          </a:blip>
          <a:srcRect b="0" l="0" r="0" t="0"/>
          <a:stretch/>
        </p:blipFill>
        <p:spPr>
          <a:xfrm>
            <a:off x="762000" y="1828800"/>
            <a:ext cx="7026275" cy="1019175"/>
          </a:xfrm>
          <a:prstGeom prst="rect">
            <a:avLst/>
          </a:prstGeom>
          <a:noFill/>
          <a:ln>
            <a:noFill/>
          </a:ln>
        </p:spPr>
      </p:pic>
      <p:pic>
        <p:nvPicPr>
          <p:cNvPr id="657" name="Google Shape;657;p64"/>
          <p:cNvPicPr preferRelativeResize="0"/>
          <p:nvPr/>
        </p:nvPicPr>
        <p:blipFill rotWithShape="1">
          <a:blip r:embed="rId4">
            <a:alphaModFix/>
          </a:blip>
          <a:srcRect b="0" l="0" r="0" t="0"/>
          <a:stretch/>
        </p:blipFill>
        <p:spPr>
          <a:xfrm>
            <a:off x="2743200" y="3505200"/>
            <a:ext cx="1100138" cy="327025"/>
          </a:xfrm>
          <a:prstGeom prst="rect">
            <a:avLst/>
          </a:prstGeom>
          <a:noFill/>
          <a:ln>
            <a:noFill/>
          </a:ln>
        </p:spPr>
      </p:pic>
      <p:cxnSp>
        <p:nvCxnSpPr>
          <p:cNvPr id="658" name="Google Shape;658;p64"/>
          <p:cNvCxnSpPr/>
          <p:nvPr/>
        </p:nvCxnSpPr>
        <p:spPr>
          <a:xfrm rot="5400000">
            <a:off x="2895600" y="3124200"/>
            <a:ext cx="609600" cy="1588"/>
          </a:xfrm>
          <a:prstGeom prst="straightConnector1">
            <a:avLst/>
          </a:prstGeom>
          <a:noFill/>
          <a:ln cap="flat" cmpd="sng" w="9525">
            <a:solidFill>
              <a:srgbClr val="4A7DBA"/>
            </a:solidFill>
            <a:prstDash val="solid"/>
            <a:round/>
            <a:headEnd len="sm" w="sm" type="none"/>
            <a:tailEnd len="med" w="med" type="stealth"/>
          </a:ln>
        </p:spPr>
      </p:cxnSp>
      <p:sp>
        <p:nvSpPr>
          <p:cNvPr id="659" name="Google Shape;659;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Boosting high frequencies</a:t>
            </a:r>
            <a:endParaRPr/>
          </a:p>
        </p:txBody>
      </p:sp>
      <p:sp>
        <p:nvSpPr>
          <p:cNvPr id="665" name="Google Shape;665;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a:t>In some applications, you neither wish to weaken the higher frequencies nor the lower frequencies.</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For example, in image sharpening applications you wish to </a:t>
            </a:r>
            <a:r>
              <a:rPr b="1" lang="en-US"/>
              <a:t>boost</a:t>
            </a:r>
            <a:r>
              <a:rPr lang="en-US"/>
              <a:t> the edges or textures (basically higher frequencies).</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In that case you wish to perform operations of the following form:</a:t>
            </a:r>
            <a:endParaRPr/>
          </a:p>
        </p:txBody>
      </p:sp>
      <p:pic>
        <p:nvPicPr>
          <p:cNvPr id="666" name="Google Shape;666;p65"/>
          <p:cNvPicPr preferRelativeResize="0"/>
          <p:nvPr/>
        </p:nvPicPr>
        <p:blipFill rotWithShape="1">
          <a:blip r:embed="rId3">
            <a:alphaModFix/>
          </a:blip>
          <a:srcRect b="0" l="0" r="0" t="0"/>
          <a:stretch/>
        </p:blipFill>
        <p:spPr>
          <a:xfrm>
            <a:off x="939800" y="5867400"/>
            <a:ext cx="4622800" cy="457200"/>
          </a:xfrm>
          <a:prstGeom prst="rect">
            <a:avLst/>
          </a:prstGeom>
          <a:noFill/>
          <a:ln>
            <a:noFill/>
          </a:ln>
        </p:spPr>
      </p:pic>
      <p:sp>
        <p:nvSpPr>
          <p:cNvPr id="667" name="Google Shape;667;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66"/>
          <p:cNvPicPr preferRelativeResize="0"/>
          <p:nvPr/>
        </p:nvPicPr>
        <p:blipFill rotWithShape="1">
          <a:blip r:embed="rId3">
            <a:alphaModFix/>
          </a:blip>
          <a:srcRect b="0" l="0" r="0" t="0"/>
          <a:stretch/>
        </p:blipFill>
        <p:spPr>
          <a:xfrm>
            <a:off x="4876800" y="152400"/>
            <a:ext cx="4038600" cy="2329607"/>
          </a:xfrm>
          <a:prstGeom prst="rect">
            <a:avLst/>
          </a:prstGeom>
          <a:noFill/>
          <a:ln>
            <a:noFill/>
          </a:ln>
        </p:spPr>
      </p:pic>
      <p:pic>
        <p:nvPicPr>
          <p:cNvPr id="673" name="Google Shape;673;p66"/>
          <p:cNvPicPr preferRelativeResize="0"/>
          <p:nvPr/>
        </p:nvPicPr>
        <p:blipFill rotWithShape="1">
          <a:blip r:embed="rId4">
            <a:alphaModFix/>
          </a:blip>
          <a:srcRect b="0" l="0" r="0" t="0"/>
          <a:stretch/>
        </p:blipFill>
        <p:spPr>
          <a:xfrm>
            <a:off x="6477000" y="2590800"/>
            <a:ext cx="1112838" cy="1612900"/>
          </a:xfrm>
          <a:prstGeom prst="rect">
            <a:avLst/>
          </a:prstGeom>
          <a:noFill/>
          <a:ln>
            <a:noFill/>
          </a:ln>
        </p:spPr>
      </p:pic>
      <p:pic>
        <p:nvPicPr>
          <p:cNvPr id="674" name="Google Shape;674;p66"/>
          <p:cNvPicPr preferRelativeResize="0"/>
          <p:nvPr/>
        </p:nvPicPr>
        <p:blipFill rotWithShape="1">
          <a:blip r:embed="rId5">
            <a:alphaModFix/>
          </a:blip>
          <a:srcRect b="0" l="0" r="0" t="0"/>
          <a:stretch/>
        </p:blipFill>
        <p:spPr>
          <a:xfrm>
            <a:off x="0" y="152399"/>
            <a:ext cx="4953000" cy="4498283"/>
          </a:xfrm>
          <a:prstGeom prst="rect">
            <a:avLst/>
          </a:prstGeom>
          <a:noFill/>
          <a:ln>
            <a:noFill/>
          </a:ln>
        </p:spPr>
      </p:pic>
      <p:sp>
        <p:nvSpPr>
          <p:cNvPr id="675" name="Google Shape;675;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Notch filters</a:t>
            </a:r>
            <a:endParaRPr/>
          </a:p>
        </p:txBody>
      </p:sp>
      <p:sp>
        <p:nvSpPr>
          <p:cNvPr id="681" name="Google Shape;681;p67"/>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There are applications where images are presented with </a:t>
            </a:r>
            <a:r>
              <a:rPr b="1" lang="en-US"/>
              <a:t>periodic noise patterns </a:t>
            </a:r>
            <a:r>
              <a:rPr lang="en-US"/>
              <a:t>– e.g. images scanned from old newspapers (see next slide).</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Usually, the amplitudes of the Fourier components of natural images are seen to decay with frequency.</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The Fourier transform of images with periodic patterns show unnatural peaks – unlike ordinary natural images.</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Such images can be restored using </a:t>
            </a:r>
            <a:r>
              <a:rPr b="1" lang="en-US"/>
              <a:t>notch filters</a:t>
            </a:r>
            <a:r>
              <a:rPr lang="en-US"/>
              <a:t>, which basically weaken or eliminate these unnatural frequency components (or any frequency components specified by the user).</a:t>
            </a:r>
            <a:endParaRPr/>
          </a:p>
          <a:p>
            <a:pPr indent="-185420" lvl="0" marL="342900" rtl="0" algn="l">
              <a:lnSpc>
                <a:spcPct val="100000"/>
              </a:lnSpc>
              <a:spcBef>
                <a:spcPts val="496"/>
              </a:spcBef>
              <a:spcAft>
                <a:spcPts val="0"/>
              </a:spcAft>
              <a:buClr>
                <a:schemeClr val="dk1"/>
              </a:buClr>
              <a:buSzPct val="100000"/>
              <a:buNone/>
            </a:pPr>
            <a:r>
              <a:t/>
            </a:r>
            <a:endParaRPr/>
          </a:p>
        </p:txBody>
      </p:sp>
      <p:sp>
        <p:nvSpPr>
          <p:cNvPr id="682" name="Google Shape;682;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68"/>
          <p:cNvPicPr preferRelativeResize="0"/>
          <p:nvPr/>
        </p:nvPicPr>
        <p:blipFill rotWithShape="1">
          <a:blip r:embed="rId3">
            <a:alphaModFix/>
          </a:blip>
          <a:srcRect b="0" l="0" r="0" t="0"/>
          <a:stretch/>
        </p:blipFill>
        <p:spPr>
          <a:xfrm>
            <a:off x="0" y="-1"/>
            <a:ext cx="4495800" cy="6476147"/>
          </a:xfrm>
          <a:prstGeom prst="rect">
            <a:avLst/>
          </a:prstGeom>
          <a:noFill/>
          <a:ln>
            <a:noFill/>
          </a:ln>
        </p:spPr>
      </p:pic>
      <p:pic>
        <p:nvPicPr>
          <p:cNvPr id="688" name="Google Shape;688;p68"/>
          <p:cNvPicPr preferRelativeResize="0"/>
          <p:nvPr/>
        </p:nvPicPr>
        <p:blipFill rotWithShape="1">
          <a:blip r:embed="rId4">
            <a:alphaModFix/>
          </a:blip>
          <a:srcRect b="0" l="0" r="0" t="0"/>
          <a:stretch/>
        </p:blipFill>
        <p:spPr>
          <a:xfrm>
            <a:off x="4572000" y="-1"/>
            <a:ext cx="2286000" cy="4734257"/>
          </a:xfrm>
          <a:prstGeom prst="rect">
            <a:avLst/>
          </a:prstGeom>
          <a:noFill/>
          <a:ln>
            <a:noFill/>
          </a:ln>
        </p:spPr>
      </p:pic>
      <p:sp>
        <p:nvSpPr>
          <p:cNvPr id="689" name="Google Shape;689;p68"/>
          <p:cNvSpPr/>
          <p:nvPr/>
        </p:nvSpPr>
        <p:spPr>
          <a:xfrm>
            <a:off x="2895600" y="9144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68"/>
          <p:cNvSpPr/>
          <p:nvPr/>
        </p:nvSpPr>
        <p:spPr>
          <a:xfrm>
            <a:off x="3657600" y="19050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68"/>
          <p:cNvSpPr/>
          <p:nvPr/>
        </p:nvSpPr>
        <p:spPr>
          <a:xfrm>
            <a:off x="3657600" y="9144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68"/>
          <p:cNvSpPr/>
          <p:nvPr/>
        </p:nvSpPr>
        <p:spPr>
          <a:xfrm>
            <a:off x="2895600" y="19812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3" name="Google Shape;693;p68"/>
          <p:cNvSpPr/>
          <p:nvPr/>
        </p:nvSpPr>
        <p:spPr>
          <a:xfrm>
            <a:off x="2895600" y="3810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 name="Google Shape;694;p68"/>
          <p:cNvSpPr/>
          <p:nvPr/>
        </p:nvSpPr>
        <p:spPr>
          <a:xfrm>
            <a:off x="3657600" y="3810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5" name="Google Shape;695;p68"/>
          <p:cNvSpPr/>
          <p:nvPr/>
        </p:nvSpPr>
        <p:spPr>
          <a:xfrm>
            <a:off x="2895600" y="25146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68"/>
          <p:cNvSpPr/>
          <p:nvPr/>
        </p:nvSpPr>
        <p:spPr>
          <a:xfrm>
            <a:off x="3657600" y="2438400"/>
            <a:ext cx="152400" cy="381000"/>
          </a:xfrm>
          <a:prstGeom prst="ellipse">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 name="Google Shape;697;p68"/>
          <p:cNvSpPr txBox="1"/>
          <p:nvPr/>
        </p:nvSpPr>
        <p:spPr>
          <a:xfrm>
            <a:off x="4495800" y="4724400"/>
            <a:ext cx="4495800" cy="2031325"/>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yellow ellipses indicate unnatural peaks in the Fourier transform of the image with the superimposed interfering pattern. These are unnatural because typical images do not have such Fourier transforms. Therefore one can apply a notch filter to remove the interfering pattern.</a:t>
            </a:r>
            <a:endParaRPr b="0" i="0" sz="1800" u="none" cap="none" strike="noStrike">
              <a:solidFill>
                <a:schemeClr val="dk1"/>
              </a:solidFill>
              <a:latin typeface="Calibri"/>
              <a:ea typeface="Calibri"/>
              <a:cs typeface="Calibri"/>
              <a:sym typeface="Calibri"/>
            </a:endParaRPr>
          </a:p>
        </p:txBody>
      </p:sp>
      <p:sp>
        <p:nvSpPr>
          <p:cNvPr id="698" name="Google Shape;698;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69"/>
          <p:cNvPicPr preferRelativeResize="0"/>
          <p:nvPr/>
        </p:nvPicPr>
        <p:blipFill rotWithShape="1">
          <a:blip r:embed="rId3">
            <a:alphaModFix/>
          </a:blip>
          <a:srcRect b="0" l="0" r="0" t="0"/>
          <a:stretch/>
        </p:blipFill>
        <p:spPr>
          <a:xfrm>
            <a:off x="0" y="0"/>
            <a:ext cx="6781800" cy="6776678"/>
          </a:xfrm>
          <a:prstGeom prst="rect">
            <a:avLst/>
          </a:prstGeom>
          <a:noFill/>
          <a:ln>
            <a:noFill/>
          </a:ln>
        </p:spPr>
      </p:pic>
      <p:pic>
        <p:nvPicPr>
          <p:cNvPr id="704" name="Google Shape;704;p69"/>
          <p:cNvPicPr preferRelativeResize="0"/>
          <p:nvPr/>
        </p:nvPicPr>
        <p:blipFill rotWithShape="1">
          <a:blip r:embed="rId4">
            <a:alphaModFix/>
          </a:blip>
          <a:srcRect b="0" l="0" r="0" t="0"/>
          <a:stretch/>
        </p:blipFill>
        <p:spPr>
          <a:xfrm>
            <a:off x="6781800" y="0"/>
            <a:ext cx="1600200" cy="6301912"/>
          </a:xfrm>
          <a:prstGeom prst="rect">
            <a:avLst/>
          </a:prstGeom>
          <a:noFill/>
          <a:ln>
            <a:noFill/>
          </a:ln>
        </p:spPr>
      </p:pic>
      <p:sp>
        <p:nvSpPr>
          <p:cNvPr id="705" name="Google Shape;705;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45" name="Google Shape;145;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We have seen earlier that the Fourier transform of </a:t>
            </a:r>
            <a:r>
              <a:rPr i="1" lang="en-US"/>
              <a:t>g(t)</a:t>
            </a:r>
            <a:r>
              <a:rPr lang="en-US"/>
              <a:t> is periodic with period 1/ΔT, so it is of interest to characterize one period.</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Consider that we take some </a:t>
            </a:r>
            <a:r>
              <a:rPr i="1" lang="en-US"/>
              <a:t>M</a:t>
            </a:r>
            <a:r>
              <a:rPr lang="en-US"/>
              <a:t> equally spaced samples of </a:t>
            </a:r>
            <a:r>
              <a:rPr i="1" lang="en-US"/>
              <a:t>G(μ)</a:t>
            </a:r>
            <a:r>
              <a:rPr lang="en-US"/>
              <a:t> over one period from </a:t>
            </a:r>
            <a:r>
              <a:rPr i="1" lang="en-US"/>
              <a:t>μ</a:t>
            </a:r>
            <a:r>
              <a:rPr lang="en-US"/>
              <a:t> = 0 to 1/ΔT.  </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This gives us frequencies of the form </a:t>
            </a:r>
            <a:r>
              <a:rPr i="1" lang="en-US"/>
              <a:t>μ</a:t>
            </a:r>
            <a:r>
              <a:rPr lang="en-US"/>
              <a:t> = </a:t>
            </a:r>
            <a:r>
              <a:rPr i="1" lang="en-US"/>
              <a:t>u</a:t>
            </a:r>
            <a:r>
              <a:rPr lang="en-US"/>
              <a:t>/</a:t>
            </a:r>
            <a:r>
              <a:rPr i="1" lang="en-US"/>
              <a:t>M</a:t>
            </a:r>
            <a:r>
              <a:rPr lang="en-US"/>
              <a:t>ΔT where </a:t>
            </a:r>
            <a:r>
              <a:rPr i="1" lang="en-US"/>
              <a:t>u</a:t>
            </a:r>
            <a:r>
              <a:rPr lang="en-US"/>
              <a:t> = 0,1,2…,</a:t>
            </a:r>
            <a:r>
              <a:rPr i="1" lang="en-US"/>
              <a:t>M</a:t>
            </a:r>
            <a:r>
              <a:rPr lang="en-US"/>
              <a:t>-1. </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a:p>
            <a:pPr indent="-154940" lvl="0" marL="342900" rtl="0" algn="l">
              <a:lnSpc>
                <a:spcPct val="100000"/>
              </a:lnSpc>
              <a:spcBef>
                <a:spcPts val="592"/>
              </a:spcBef>
              <a:spcAft>
                <a:spcPts val="0"/>
              </a:spcAft>
              <a:buClr>
                <a:schemeClr val="dk1"/>
              </a:buClr>
              <a:buSzPct val="100000"/>
              <a:buNone/>
            </a:pPr>
            <a:r>
              <a:t/>
            </a:r>
            <a:endParaRPr/>
          </a:p>
        </p:txBody>
      </p:sp>
      <p:sp>
        <p:nvSpPr>
          <p:cNvPr id="146" name="Google Shape;14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5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5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5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5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500"/>
                                        <p:tgtEl>
                                          <p:spTgt spid="1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500"/>
                                        <p:tgtEl>
                                          <p:spTgt spid="1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animEffect filter="fade" transition="in">
                                      <p:cBhvr>
                                        <p:cTn dur="500"/>
                                        <p:tgtEl>
                                          <p:spTgt spid="1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animEffect filter="fade" transition="in">
                                      <p:cBhvr>
                                        <p:cTn dur="500"/>
                                        <p:tgtEl>
                                          <p:spTgt spid="14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70"/>
          <p:cNvPicPr preferRelativeResize="0"/>
          <p:nvPr/>
        </p:nvPicPr>
        <p:blipFill rotWithShape="1">
          <a:blip r:embed="rId3">
            <a:alphaModFix/>
          </a:blip>
          <a:srcRect b="0" l="0" r="0" t="0"/>
          <a:stretch/>
        </p:blipFill>
        <p:spPr>
          <a:xfrm>
            <a:off x="949325" y="889000"/>
            <a:ext cx="7245350" cy="5080000"/>
          </a:xfrm>
          <a:prstGeom prst="rect">
            <a:avLst/>
          </a:prstGeom>
          <a:noFill/>
          <a:ln>
            <a:noFill/>
          </a:ln>
        </p:spPr>
      </p:pic>
      <p:sp>
        <p:nvSpPr>
          <p:cNvPr id="711" name="Google Shape;711;p70"/>
          <p:cNvSpPr txBox="1"/>
          <p:nvPr/>
        </p:nvSpPr>
        <p:spPr>
          <a:xfrm>
            <a:off x="457200" y="1524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Courtesy: </a:t>
            </a: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http://www.robots.ox.ac.uk/~az/lectures/ia/lect2.pdf</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712" name="Google Shape;712;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71"/>
          <p:cNvPicPr preferRelativeResize="0"/>
          <p:nvPr/>
        </p:nvPicPr>
        <p:blipFill rotWithShape="1">
          <a:blip r:embed="rId3">
            <a:alphaModFix/>
          </a:blip>
          <a:srcRect b="0" l="0" r="0" t="0"/>
          <a:stretch/>
        </p:blipFill>
        <p:spPr>
          <a:xfrm>
            <a:off x="825500" y="1101725"/>
            <a:ext cx="7493000" cy="4654550"/>
          </a:xfrm>
          <a:prstGeom prst="rect">
            <a:avLst/>
          </a:prstGeom>
          <a:noFill/>
          <a:ln>
            <a:noFill/>
          </a:ln>
        </p:spPr>
      </p:pic>
      <p:sp>
        <p:nvSpPr>
          <p:cNvPr id="718" name="Google Shape;718;p71"/>
          <p:cNvSpPr txBox="1"/>
          <p:nvPr/>
        </p:nvSpPr>
        <p:spPr>
          <a:xfrm>
            <a:off x="685800" y="533400"/>
            <a:ext cx="7315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Courtesy: </a:t>
            </a: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http://www.robots.ox.ac.uk/~az/lectures/ia/lect2.pdf</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719" name="Google Shape;719;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Notch filters</a:t>
            </a:r>
            <a:endParaRPr/>
          </a:p>
        </p:txBody>
      </p:sp>
      <p:sp>
        <p:nvSpPr>
          <p:cNvPr id="725" name="Google Shape;725;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expression for a notch filter frequency response is given as follows (</a:t>
            </a:r>
            <a:r>
              <a:rPr i="1" lang="en-US"/>
              <a:t>Q</a:t>
            </a:r>
            <a:r>
              <a:rPr lang="en-US"/>
              <a:t> = number of frequency components to suppress):</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726" name="Google Shape;726;p72"/>
          <p:cNvPicPr preferRelativeResize="0"/>
          <p:nvPr/>
        </p:nvPicPr>
        <p:blipFill rotWithShape="1">
          <a:blip r:embed="rId3">
            <a:alphaModFix/>
          </a:blip>
          <a:srcRect b="0" l="0" r="0" t="0"/>
          <a:stretch/>
        </p:blipFill>
        <p:spPr>
          <a:xfrm>
            <a:off x="869950" y="3352800"/>
            <a:ext cx="3430588" cy="685800"/>
          </a:xfrm>
          <a:prstGeom prst="rect">
            <a:avLst/>
          </a:prstGeom>
          <a:noFill/>
          <a:ln>
            <a:noFill/>
          </a:ln>
        </p:spPr>
      </p:pic>
      <p:pic>
        <p:nvPicPr>
          <p:cNvPr id="727" name="Google Shape;727;p72"/>
          <p:cNvPicPr preferRelativeResize="0"/>
          <p:nvPr/>
        </p:nvPicPr>
        <p:blipFill rotWithShape="1">
          <a:blip r:embed="rId4">
            <a:alphaModFix/>
          </a:blip>
          <a:srcRect b="0" l="0" r="0" t="0"/>
          <a:stretch/>
        </p:blipFill>
        <p:spPr>
          <a:xfrm>
            <a:off x="207963" y="4343400"/>
            <a:ext cx="5205412" cy="685800"/>
          </a:xfrm>
          <a:prstGeom prst="rect">
            <a:avLst/>
          </a:prstGeom>
          <a:noFill/>
          <a:ln>
            <a:noFill/>
          </a:ln>
        </p:spPr>
      </p:pic>
      <p:sp>
        <p:nvSpPr>
          <p:cNvPr id="728" name="Google Shape;728;p72"/>
          <p:cNvSpPr txBox="1"/>
          <p:nvPr/>
        </p:nvSpPr>
        <p:spPr>
          <a:xfrm>
            <a:off x="6096000" y="4343400"/>
            <a:ext cx="2387700" cy="3693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Ideal notch reject filter</a:t>
            </a:r>
            <a:endParaRPr b="0" i="0" sz="1800" u="none" cap="none" strike="noStrike">
              <a:solidFill>
                <a:schemeClr val="dk1"/>
              </a:solidFill>
              <a:latin typeface="Calibri"/>
              <a:ea typeface="Calibri"/>
              <a:cs typeface="Calibri"/>
              <a:sym typeface="Calibri"/>
            </a:endParaRPr>
          </a:p>
        </p:txBody>
      </p:sp>
      <p:pic>
        <p:nvPicPr>
          <p:cNvPr id="729" name="Google Shape;729;p72"/>
          <p:cNvPicPr preferRelativeResize="0"/>
          <p:nvPr/>
        </p:nvPicPr>
        <p:blipFill rotWithShape="1">
          <a:blip r:embed="rId5">
            <a:alphaModFix/>
          </a:blip>
          <a:srcRect b="0" l="0" r="0" t="0"/>
          <a:stretch/>
        </p:blipFill>
        <p:spPr>
          <a:xfrm>
            <a:off x="228600" y="5257800"/>
            <a:ext cx="5849938" cy="382587"/>
          </a:xfrm>
          <a:prstGeom prst="rect">
            <a:avLst/>
          </a:prstGeom>
          <a:noFill/>
          <a:ln>
            <a:noFill/>
          </a:ln>
        </p:spPr>
      </p:pic>
      <p:sp>
        <p:nvSpPr>
          <p:cNvPr id="730" name="Google Shape;730;p72"/>
          <p:cNvSpPr txBox="1"/>
          <p:nvPr/>
        </p:nvSpPr>
        <p:spPr>
          <a:xfrm>
            <a:off x="6096000" y="5218375"/>
            <a:ext cx="2819400" cy="369300"/>
          </a:xfrm>
          <a:prstGeom prst="rect">
            <a:avLst/>
          </a:prstGeom>
          <a:solidFill>
            <a:srgbClr val="FFFF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Gaussian notch reject filter</a:t>
            </a:r>
            <a:endParaRPr b="0" i="0" sz="1800" u="none" cap="none" strike="noStrike">
              <a:solidFill>
                <a:schemeClr val="dk1"/>
              </a:solidFill>
              <a:latin typeface="Calibri"/>
              <a:ea typeface="Calibri"/>
              <a:cs typeface="Calibri"/>
              <a:sym typeface="Calibri"/>
            </a:endParaRPr>
          </a:p>
        </p:txBody>
      </p:sp>
      <p:sp>
        <p:nvSpPr>
          <p:cNvPr id="731" name="Google Shape;731;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Algorithm for frequency domain filtering</a:t>
            </a:r>
            <a:endParaRPr/>
          </a:p>
        </p:txBody>
      </p:sp>
      <p:sp>
        <p:nvSpPr>
          <p:cNvPr id="737" name="Google Shape;737;p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lnSpc>
                <a:spcPct val="100000"/>
              </a:lnSpc>
              <a:spcBef>
                <a:spcPts val="0"/>
              </a:spcBef>
              <a:spcAft>
                <a:spcPts val="0"/>
              </a:spcAft>
              <a:buClr>
                <a:schemeClr val="dk1"/>
              </a:buClr>
              <a:buSzPct val="100000"/>
              <a:buChar char="•"/>
            </a:pPr>
            <a:r>
              <a:rPr lang="en-US"/>
              <a:t>Consider you have to filter an image f of size H x W using one of the filters described in these slides.</a:t>
            </a:r>
            <a:endParaRPr/>
          </a:p>
          <a:p>
            <a:pPr indent="-342900" lvl="0" marL="342900" rtl="0" algn="l">
              <a:lnSpc>
                <a:spcPct val="100000"/>
              </a:lnSpc>
              <a:spcBef>
                <a:spcPts val="400"/>
              </a:spcBef>
              <a:spcAft>
                <a:spcPts val="0"/>
              </a:spcAft>
              <a:buClr>
                <a:schemeClr val="dk1"/>
              </a:buClr>
              <a:buSzPct val="100000"/>
              <a:buChar char="•"/>
            </a:pPr>
            <a:r>
              <a:rPr lang="en-US"/>
              <a:t>Zero pad the image symmetrically to create a new image f’ of size 2H x 2W. </a:t>
            </a:r>
            <a:endParaRPr/>
          </a:p>
          <a:p>
            <a:pPr indent="-342900" lvl="0" marL="342900" rtl="0" algn="l">
              <a:lnSpc>
                <a:spcPct val="100000"/>
              </a:lnSpc>
              <a:spcBef>
                <a:spcPts val="400"/>
              </a:spcBef>
              <a:spcAft>
                <a:spcPts val="0"/>
              </a:spcAft>
              <a:buClr>
                <a:schemeClr val="dk1"/>
              </a:buClr>
              <a:buSzPct val="100000"/>
              <a:buChar char="•"/>
            </a:pPr>
            <a:r>
              <a:rPr lang="en-US"/>
              <a:t>Compute the Fourier transform of f’ and center it using fftshift. Let the Fourier transform be F’(u,v).</a:t>
            </a:r>
            <a:endParaRPr/>
          </a:p>
          <a:p>
            <a:pPr indent="-342900" lvl="0" marL="342900" rtl="0" algn="l">
              <a:lnSpc>
                <a:spcPct val="100000"/>
              </a:lnSpc>
              <a:spcBef>
                <a:spcPts val="400"/>
              </a:spcBef>
              <a:spcAft>
                <a:spcPts val="0"/>
              </a:spcAft>
              <a:buClr>
                <a:schemeClr val="dk1"/>
              </a:buClr>
              <a:buSzPct val="100000"/>
              <a:buChar char="•"/>
            </a:pPr>
            <a:r>
              <a:rPr lang="en-US"/>
              <a:t>Design a frequency domain filter H(u,v) of size 2H x 2W with the zero frequency at index (H,W) of the 2D filter array.</a:t>
            </a:r>
            <a:endParaRPr/>
          </a:p>
          <a:p>
            <a:pPr indent="-342900" lvl="0" marL="342900" rtl="0" algn="l">
              <a:lnSpc>
                <a:spcPct val="100000"/>
              </a:lnSpc>
              <a:spcBef>
                <a:spcPts val="400"/>
              </a:spcBef>
              <a:spcAft>
                <a:spcPts val="0"/>
              </a:spcAft>
              <a:buClr>
                <a:schemeClr val="dk1"/>
              </a:buClr>
              <a:buSzPct val="100000"/>
              <a:buChar char="•"/>
            </a:pPr>
            <a:r>
              <a:rPr lang="en-US"/>
              <a:t>Compute the product F’(u,v)H(u,v).</a:t>
            </a:r>
            <a:endParaRPr/>
          </a:p>
          <a:p>
            <a:pPr indent="-342900" lvl="0" marL="342900" rtl="0" algn="l">
              <a:lnSpc>
                <a:spcPct val="100000"/>
              </a:lnSpc>
              <a:spcBef>
                <a:spcPts val="400"/>
              </a:spcBef>
              <a:spcAft>
                <a:spcPts val="0"/>
              </a:spcAft>
              <a:buClr>
                <a:schemeClr val="dk1"/>
              </a:buClr>
              <a:buSzPct val="100000"/>
              <a:buChar char="•"/>
            </a:pPr>
            <a:r>
              <a:rPr lang="en-US"/>
              <a:t>Compute the inverse Fourier transform of the product after applying ifftshift (to undo the effect of fftshift).</a:t>
            </a:r>
            <a:endParaRPr/>
          </a:p>
          <a:p>
            <a:pPr indent="-342900" lvl="0" marL="342900" rtl="0" algn="l">
              <a:lnSpc>
                <a:spcPct val="100000"/>
              </a:lnSpc>
              <a:spcBef>
                <a:spcPts val="400"/>
              </a:spcBef>
              <a:spcAft>
                <a:spcPts val="0"/>
              </a:spcAft>
              <a:buClr>
                <a:schemeClr val="dk1"/>
              </a:buClr>
              <a:buSzPct val="100000"/>
              <a:buChar char="•"/>
            </a:pPr>
            <a:r>
              <a:rPr lang="en-US"/>
              <a:t>Consider only the real part of the inverse Fourier transform and extract the central portion of size H x W.</a:t>
            </a:r>
            <a:endParaRPr/>
          </a:p>
          <a:p>
            <a:pPr indent="-342900" lvl="0" marL="342900" rtl="0" algn="l">
              <a:lnSpc>
                <a:spcPct val="100000"/>
              </a:lnSpc>
              <a:spcBef>
                <a:spcPts val="400"/>
              </a:spcBef>
              <a:spcAft>
                <a:spcPts val="0"/>
              </a:spcAft>
              <a:buClr>
                <a:schemeClr val="dk1"/>
              </a:buClr>
              <a:buSzPct val="100000"/>
              <a:buChar char="•"/>
            </a:pPr>
            <a:r>
              <a:rPr lang="en-US"/>
              <a:t>That gives you the final filtered image.</a:t>
            </a:r>
            <a:endParaRPr/>
          </a:p>
          <a:p>
            <a:pPr indent="-342900" lvl="0" marL="342900" rtl="0" algn="l">
              <a:lnSpc>
                <a:spcPct val="100000"/>
              </a:lnSpc>
              <a:spcBef>
                <a:spcPts val="400"/>
              </a:spcBef>
              <a:spcAft>
                <a:spcPts val="0"/>
              </a:spcAft>
              <a:buClr>
                <a:schemeClr val="dk1"/>
              </a:buClr>
              <a:buSzPct val="100000"/>
              <a:buChar char="•"/>
            </a:pPr>
            <a:r>
              <a:rPr lang="en-US"/>
              <a:t>Note that the zero padding is important. To understand the difference, see the results on the next slide with and without zero-padding.</a:t>
            </a:r>
            <a:endParaRPr/>
          </a:p>
          <a:p>
            <a:pPr indent="-215900" lvl="0" marL="342900" rtl="0" algn="l">
              <a:lnSpc>
                <a:spcPct val="100000"/>
              </a:lnSpc>
              <a:spcBef>
                <a:spcPts val="400"/>
              </a:spcBef>
              <a:spcAft>
                <a:spcPts val="0"/>
              </a:spcAft>
              <a:buClr>
                <a:schemeClr val="dk1"/>
              </a:buClr>
              <a:buSzPct val="100000"/>
              <a:buNone/>
            </a:pPr>
            <a:r>
              <a:t/>
            </a:r>
            <a:endParaRPr/>
          </a:p>
        </p:txBody>
      </p:sp>
      <p:sp>
        <p:nvSpPr>
          <p:cNvPr id="738" name="Google Shape;738;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74"/>
          <p:cNvPicPr preferRelativeResize="0"/>
          <p:nvPr/>
        </p:nvPicPr>
        <p:blipFill rotWithShape="1">
          <a:blip r:embed="rId3">
            <a:alphaModFix/>
          </a:blip>
          <a:srcRect b="0" l="0" r="0" t="0"/>
          <a:stretch/>
        </p:blipFill>
        <p:spPr>
          <a:xfrm>
            <a:off x="2057400" y="-228600"/>
            <a:ext cx="3513137" cy="2743200"/>
          </a:xfrm>
          <a:prstGeom prst="rect">
            <a:avLst/>
          </a:prstGeom>
          <a:noFill/>
          <a:ln>
            <a:noFill/>
          </a:ln>
        </p:spPr>
      </p:pic>
      <p:sp>
        <p:nvSpPr>
          <p:cNvPr id="744" name="Google Shape;744;p74"/>
          <p:cNvSpPr txBox="1"/>
          <p:nvPr/>
        </p:nvSpPr>
        <p:spPr>
          <a:xfrm>
            <a:off x="2667000" y="2057400"/>
            <a:ext cx="2514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Effect of Gaussian LPF with appropriate zero padding</a:t>
            </a:r>
            <a:endParaRPr b="0" i="0" sz="1800" u="none" cap="none" strike="noStrike">
              <a:solidFill>
                <a:schemeClr val="dk1"/>
              </a:solidFill>
              <a:latin typeface="Calibri"/>
              <a:ea typeface="Calibri"/>
              <a:cs typeface="Calibri"/>
              <a:sym typeface="Calibri"/>
            </a:endParaRPr>
          </a:p>
        </p:txBody>
      </p:sp>
      <p:pic>
        <p:nvPicPr>
          <p:cNvPr id="745" name="Google Shape;745;p74"/>
          <p:cNvPicPr preferRelativeResize="0"/>
          <p:nvPr/>
        </p:nvPicPr>
        <p:blipFill rotWithShape="1">
          <a:blip r:embed="rId4">
            <a:alphaModFix/>
          </a:blip>
          <a:srcRect b="0" l="0" r="0" t="0"/>
          <a:stretch/>
        </p:blipFill>
        <p:spPr>
          <a:xfrm>
            <a:off x="-762000" y="-228600"/>
            <a:ext cx="3505200" cy="2735262"/>
          </a:xfrm>
          <a:prstGeom prst="rect">
            <a:avLst/>
          </a:prstGeom>
          <a:noFill/>
          <a:ln>
            <a:noFill/>
          </a:ln>
        </p:spPr>
      </p:pic>
      <p:sp>
        <p:nvSpPr>
          <p:cNvPr id="746" name="Google Shape;746;p74"/>
          <p:cNvSpPr txBox="1"/>
          <p:nvPr/>
        </p:nvSpPr>
        <p:spPr>
          <a:xfrm>
            <a:off x="0" y="2057400"/>
            <a:ext cx="2514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Original image</a:t>
            </a:r>
            <a:endParaRPr b="0" i="0" sz="1800" u="none" cap="none" strike="noStrike">
              <a:solidFill>
                <a:schemeClr val="dk1"/>
              </a:solidFill>
              <a:latin typeface="Calibri"/>
              <a:ea typeface="Calibri"/>
              <a:cs typeface="Calibri"/>
              <a:sym typeface="Calibri"/>
            </a:endParaRPr>
          </a:p>
        </p:txBody>
      </p:sp>
      <p:pic>
        <p:nvPicPr>
          <p:cNvPr id="747" name="Google Shape;747;p74"/>
          <p:cNvPicPr preferRelativeResize="0"/>
          <p:nvPr/>
        </p:nvPicPr>
        <p:blipFill rotWithShape="1">
          <a:blip r:embed="rId5">
            <a:alphaModFix/>
          </a:blip>
          <a:srcRect b="0" l="0" r="0" t="0"/>
          <a:stretch/>
        </p:blipFill>
        <p:spPr>
          <a:xfrm>
            <a:off x="2057400" y="3124200"/>
            <a:ext cx="3505200" cy="2735262"/>
          </a:xfrm>
          <a:prstGeom prst="rect">
            <a:avLst/>
          </a:prstGeom>
          <a:noFill/>
          <a:ln>
            <a:noFill/>
          </a:ln>
        </p:spPr>
      </p:pic>
      <p:sp>
        <p:nvSpPr>
          <p:cNvPr id="748" name="Google Shape;748;p74"/>
          <p:cNvSpPr txBox="1"/>
          <p:nvPr/>
        </p:nvSpPr>
        <p:spPr>
          <a:xfrm>
            <a:off x="2743200" y="5486400"/>
            <a:ext cx="25146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Effect of Gaussian LPF without appropriate zero padding – zero the border artifacts!</a:t>
            </a:r>
            <a:endParaRPr b="0" i="0" sz="1800" u="none" cap="none" strike="noStrike">
              <a:solidFill>
                <a:schemeClr val="dk1"/>
              </a:solidFill>
              <a:latin typeface="Calibri"/>
              <a:ea typeface="Calibri"/>
              <a:cs typeface="Calibri"/>
              <a:sym typeface="Calibri"/>
            </a:endParaRPr>
          </a:p>
        </p:txBody>
      </p:sp>
      <p:sp>
        <p:nvSpPr>
          <p:cNvPr id="749" name="Google Shape;749;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Interpreting the DFT of Natural Images</a:t>
            </a:r>
            <a:endParaRPr/>
          </a:p>
        </p:txBody>
      </p:sp>
      <p:sp>
        <p:nvSpPr>
          <p:cNvPr id="755" name="Google Shape;755;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In a few cases, one can guess some structural properties of an image by looking at its Fourier transform.</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Most natural images have stronger low frequency components as compared to higher frequency components. This is generally true, although its not a strictly monotonic relationship.</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For example, how does the DFT of a vertical edge image look like?</a:t>
            </a:r>
            <a:endParaRPr/>
          </a:p>
        </p:txBody>
      </p:sp>
      <p:sp>
        <p:nvSpPr>
          <p:cNvPr id="756" name="Google Shape;756;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76"/>
          <p:cNvPicPr preferRelativeResize="0"/>
          <p:nvPr/>
        </p:nvPicPr>
        <p:blipFill rotWithShape="1">
          <a:blip r:embed="rId3">
            <a:alphaModFix/>
          </a:blip>
          <a:srcRect b="0" l="0" r="0" t="0"/>
          <a:stretch/>
        </p:blipFill>
        <p:spPr>
          <a:xfrm>
            <a:off x="1600200" y="-304800"/>
            <a:ext cx="9606785" cy="4778375"/>
          </a:xfrm>
          <a:prstGeom prst="rect">
            <a:avLst/>
          </a:prstGeom>
          <a:noFill/>
          <a:ln>
            <a:noFill/>
          </a:ln>
        </p:spPr>
      </p:pic>
      <p:pic>
        <p:nvPicPr>
          <p:cNvPr descr="A.jpg" id="762" name="Google Shape;762;p76"/>
          <p:cNvPicPr preferRelativeResize="0"/>
          <p:nvPr/>
        </p:nvPicPr>
        <p:blipFill rotWithShape="1">
          <a:blip r:embed="rId4">
            <a:alphaModFix/>
          </a:blip>
          <a:srcRect b="0" l="0" r="0" t="0"/>
          <a:stretch/>
        </p:blipFill>
        <p:spPr>
          <a:xfrm>
            <a:off x="228600" y="152400"/>
            <a:ext cx="2971800" cy="2971800"/>
          </a:xfrm>
          <a:prstGeom prst="rect">
            <a:avLst/>
          </a:prstGeom>
          <a:noFill/>
          <a:ln cap="flat" cmpd="sng" w="9525">
            <a:solidFill>
              <a:schemeClr val="accent1"/>
            </a:solidFill>
            <a:prstDash val="solid"/>
            <a:round/>
            <a:headEnd len="sm" w="sm" type="none"/>
            <a:tailEnd len="sm" w="sm" type="none"/>
          </a:ln>
        </p:spPr>
      </p:pic>
      <p:sp>
        <p:nvSpPr>
          <p:cNvPr id="763" name="Google Shape;763;p76"/>
          <p:cNvSpPr txBox="1"/>
          <p:nvPr/>
        </p:nvSpPr>
        <p:spPr>
          <a:xfrm>
            <a:off x="152400" y="3657600"/>
            <a:ext cx="655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is a sinc function along the </a:t>
            </a:r>
            <a:r>
              <a:rPr b="0" i="1" lang="en-US" sz="1800" u="none" cap="none" strike="noStrike">
                <a:solidFill>
                  <a:schemeClr val="dk1"/>
                </a:solidFill>
                <a:latin typeface="Calibri"/>
                <a:ea typeface="Calibri"/>
                <a:cs typeface="Calibri"/>
                <a:sym typeface="Calibri"/>
              </a:rPr>
              <a:t>u</a:t>
            </a:r>
            <a:r>
              <a:rPr b="0" i="0" lang="en-US" sz="1800" u="none" cap="none" strike="noStrike">
                <a:solidFill>
                  <a:schemeClr val="dk1"/>
                </a:solidFill>
                <a:latin typeface="Calibri"/>
                <a:ea typeface="Calibri"/>
                <a:cs typeface="Calibri"/>
                <a:sym typeface="Calibri"/>
              </a:rPr>
              <a:t> axis!</a:t>
            </a:r>
            <a:endParaRPr b="0" i="0" sz="1800" u="none" cap="none" strike="noStrike">
              <a:solidFill>
                <a:schemeClr val="dk1"/>
              </a:solidFill>
              <a:latin typeface="Calibri"/>
              <a:ea typeface="Calibri"/>
              <a:cs typeface="Calibri"/>
              <a:sym typeface="Calibri"/>
            </a:endParaRPr>
          </a:p>
        </p:txBody>
      </p:sp>
      <p:sp>
        <p:nvSpPr>
          <p:cNvPr id="764" name="Google Shape;764;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7"/>
          <p:cNvPicPr preferRelativeResize="0"/>
          <p:nvPr/>
        </p:nvPicPr>
        <p:blipFill rotWithShape="1">
          <a:blip r:embed="rId3">
            <a:alphaModFix/>
          </a:blip>
          <a:srcRect b="0" l="0" r="0" t="0"/>
          <a:stretch/>
        </p:blipFill>
        <p:spPr>
          <a:xfrm>
            <a:off x="-685800" y="-228600"/>
            <a:ext cx="4708525" cy="3940175"/>
          </a:xfrm>
          <a:prstGeom prst="rect">
            <a:avLst/>
          </a:prstGeom>
          <a:noFill/>
          <a:ln>
            <a:noFill/>
          </a:ln>
        </p:spPr>
      </p:pic>
      <p:pic>
        <p:nvPicPr>
          <p:cNvPr id="770" name="Google Shape;770;p77"/>
          <p:cNvPicPr preferRelativeResize="0"/>
          <p:nvPr/>
        </p:nvPicPr>
        <p:blipFill rotWithShape="1">
          <a:blip r:embed="rId4">
            <a:alphaModFix/>
          </a:blip>
          <a:srcRect b="0" l="0" r="0" t="0"/>
          <a:stretch/>
        </p:blipFill>
        <p:spPr>
          <a:xfrm>
            <a:off x="1676400" y="-304800"/>
            <a:ext cx="8153400" cy="4055468"/>
          </a:xfrm>
          <a:prstGeom prst="rect">
            <a:avLst/>
          </a:prstGeom>
          <a:noFill/>
          <a:ln>
            <a:noFill/>
          </a:ln>
        </p:spPr>
      </p:pic>
      <p:sp>
        <p:nvSpPr>
          <p:cNvPr id="771" name="Google Shape;771;p77"/>
          <p:cNvSpPr txBox="1"/>
          <p:nvPr/>
        </p:nvSpPr>
        <p:spPr>
          <a:xfrm>
            <a:off x="0" y="3276600"/>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Strong horizontal and vertical edges = strong responses along </a:t>
            </a:r>
            <a:r>
              <a:rPr b="0" i="1" lang="en-US" sz="1800" u="none" cap="none" strike="noStrike">
                <a:solidFill>
                  <a:schemeClr val="dk1"/>
                </a:solidFill>
                <a:latin typeface="Calibri"/>
                <a:ea typeface="Calibri"/>
                <a:cs typeface="Calibri"/>
                <a:sym typeface="Calibri"/>
              </a:rPr>
              <a:t>u </a:t>
            </a:r>
            <a:r>
              <a:rPr b="0" i="0" lang="en-US" sz="1800" u="none" cap="none" strike="noStrike">
                <a:solidFill>
                  <a:schemeClr val="dk1"/>
                </a:solidFill>
                <a:latin typeface="Calibri"/>
                <a:ea typeface="Calibri"/>
                <a:cs typeface="Calibri"/>
                <a:sym typeface="Calibri"/>
              </a:rPr>
              <a:t>and </a:t>
            </a:r>
            <a:r>
              <a:rPr b="0" i="1" lang="en-US" sz="1800" u="none" cap="none" strike="noStrike">
                <a:solidFill>
                  <a:schemeClr val="dk1"/>
                </a:solidFill>
                <a:latin typeface="Calibri"/>
                <a:ea typeface="Calibri"/>
                <a:cs typeface="Calibri"/>
                <a:sym typeface="Calibri"/>
              </a:rPr>
              <a:t>v</a:t>
            </a:r>
            <a:r>
              <a:rPr b="0" i="0" lang="en-US" sz="1800" u="none" cap="none" strike="noStrike">
                <a:solidFill>
                  <a:schemeClr val="dk1"/>
                </a:solidFill>
                <a:latin typeface="Calibri"/>
                <a:ea typeface="Calibri"/>
                <a:cs typeface="Calibri"/>
                <a:sym typeface="Calibri"/>
              </a:rPr>
              <a:t> axes in the Fourier plane!</a:t>
            </a:r>
            <a:endParaRPr b="0" i="0" sz="1800" u="none" cap="none" strike="noStrike">
              <a:solidFill>
                <a:schemeClr val="dk1"/>
              </a:solidFill>
              <a:latin typeface="Calibri"/>
              <a:ea typeface="Calibri"/>
              <a:cs typeface="Calibri"/>
              <a:sym typeface="Calibri"/>
            </a:endParaRPr>
          </a:p>
        </p:txBody>
      </p:sp>
      <p:pic>
        <p:nvPicPr>
          <p:cNvPr id="772" name="Google Shape;772;p77"/>
          <p:cNvPicPr preferRelativeResize="0"/>
          <p:nvPr/>
        </p:nvPicPr>
        <p:blipFill rotWithShape="1">
          <a:blip r:embed="rId5">
            <a:alphaModFix/>
          </a:blip>
          <a:srcRect b="0" l="0" r="0" t="0"/>
          <a:stretch/>
        </p:blipFill>
        <p:spPr>
          <a:xfrm>
            <a:off x="0" y="4002688"/>
            <a:ext cx="5181600" cy="2855312"/>
          </a:xfrm>
          <a:prstGeom prst="rect">
            <a:avLst/>
          </a:prstGeom>
          <a:noFill/>
          <a:ln>
            <a:noFill/>
          </a:ln>
        </p:spPr>
      </p:pic>
      <p:sp>
        <p:nvSpPr>
          <p:cNvPr id="773" name="Google Shape;773;p77"/>
          <p:cNvSpPr txBox="1"/>
          <p:nvPr/>
        </p:nvSpPr>
        <p:spPr>
          <a:xfrm>
            <a:off x="5410200" y="4038600"/>
            <a:ext cx="3200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strong edge in direction θ in XY plane = a strong response in the direction perpendicular to θ in UV plane</a:t>
            </a:r>
            <a:endParaRPr b="0" i="0" sz="1800" u="none" cap="none" strike="noStrike">
              <a:solidFill>
                <a:schemeClr val="dk1"/>
              </a:solidFill>
              <a:latin typeface="Calibri"/>
              <a:ea typeface="Calibri"/>
              <a:cs typeface="Calibri"/>
              <a:sym typeface="Calibri"/>
            </a:endParaRPr>
          </a:p>
        </p:txBody>
      </p:sp>
      <p:sp>
        <p:nvSpPr>
          <p:cNvPr id="774" name="Google Shape;774;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Interpreting the DFT</a:t>
            </a:r>
            <a:endParaRPr/>
          </a:p>
        </p:txBody>
      </p:sp>
      <p:sp>
        <p:nvSpPr>
          <p:cNvPr id="780" name="Google Shape;780;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For an image (or any 2D array) with Fourier transform F(u,v), F(0,0) is proportional to the average value of the image intensity – why?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The DFT of a non-zero constant intensity image is basically an impulse at the zero frequency. What is the height of the impulse?</a:t>
            </a:r>
            <a:endParaRPr/>
          </a:p>
        </p:txBody>
      </p:sp>
      <p:sp>
        <p:nvSpPr>
          <p:cNvPr id="781" name="Google Shape;781;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DFT limitations</a:t>
            </a:r>
            <a:endParaRPr/>
          </a:p>
        </p:txBody>
      </p:sp>
      <p:sp>
        <p:nvSpPr>
          <p:cNvPr id="787" name="Google Shape;787;p79"/>
          <p:cNvSpPr txBox="1"/>
          <p:nvPr>
            <p:ph idx="1" type="body"/>
          </p:nvPr>
        </p:nvSpPr>
        <p:spPr>
          <a:xfrm>
            <a:off x="457200" y="1600200"/>
            <a:ext cx="8229600" cy="3810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US" sz="2400"/>
              <a:t>A strong response at frequency (</a:t>
            </a:r>
            <a:r>
              <a:rPr i="1" lang="en-US" sz="2400"/>
              <a:t>u</a:t>
            </a:r>
            <a:r>
              <a:rPr lang="en-US" sz="2400"/>
              <a:t>,</a:t>
            </a:r>
            <a:r>
              <a:rPr i="1" lang="en-US" sz="2400"/>
              <a:t>v</a:t>
            </a:r>
            <a:r>
              <a:rPr lang="en-US" sz="2400"/>
              <a:t>) (i.e. a large magnitude for F(</a:t>
            </a:r>
            <a:r>
              <a:rPr i="1" lang="en-US" sz="2400"/>
              <a:t>u</a:t>
            </a:r>
            <a:r>
              <a:rPr lang="en-US" sz="2400"/>
              <a:t>,</a:t>
            </a:r>
            <a:r>
              <a:rPr i="1" lang="en-US" sz="2400"/>
              <a:t>v</a:t>
            </a:r>
            <a:r>
              <a:rPr lang="en-US" sz="2400"/>
              <a:t>)) indicates the presence of a sinusoid with frequency (</a:t>
            </a:r>
            <a:r>
              <a:rPr i="1" lang="en-US" sz="2400"/>
              <a:t>u</a:t>
            </a:r>
            <a:r>
              <a:rPr lang="en-US" sz="2400"/>
              <a:t>,</a:t>
            </a:r>
            <a:r>
              <a:rPr i="1" lang="en-US" sz="2400"/>
              <a:t>v</a:t>
            </a:r>
            <a:r>
              <a:rPr lang="en-US" sz="2400"/>
              <a:t>) and with large amplitude </a:t>
            </a:r>
            <a:r>
              <a:rPr i="1" lang="en-US" sz="2400"/>
              <a:t>somewhere</a:t>
            </a:r>
            <a:r>
              <a:rPr lang="en-US" sz="2400"/>
              <a:t> in the image.</a:t>
            </a:r>
            <a:endParaRPr/>
          </a:p>
          <a:p>
            <a:pPr indent="-190500" lvl="0" marL="342900" rtl="0" algn="l">
              <a:lnSpc>
                <a:spcPct val="100000"/>
              </a:lnSpc>
              <a:spcBef>
                <a:spcPts val="480"/>
              </a:spcBef>
              <a:spcAft>
                <a:spcPts val="0"/>
              </a:spcAft>
              <a:buClr>
                <a:schemeClr val="dk1"/>
              </a:buClr>
              <a:buSzPts val="2400"/>
              <a:buNone/>
            </a:pPr>
            <a:r>
              <a:t/>
            </a:r>
            <a:endParaRPr sz="2400"/>
          </a:p>
          <a:p>
            <a:pPr indent="-342900" lvl="0" marL="342900" rtl="0" algn="l">
              <a:lnSpc>
                <a:spcPct val="100000"/>
              </a:lnSpc>
              <a:spcBef>
                <a:spcPts val="480"/>
              </a:spcBef>
              <a:spcAft>
                <a:spcPts val="0"/>
              </a:spcAft>
              <a:buClr>
                <a:schemeClr val="dk1"/>
              </a:buClr>
              <a:buSzPts val="2400"/>
              <a:buChar char="•"/>
            </a:pPr>
            <a:r>
              <a:rPr lang="en-US" sz="2400"/>
              <a:t>In general, the Fourier transform </a:t>
            </a:r>
            <a:r>
              <a:rPr i="1" lang="en-US" sz="2400">
                <a:solidFill>
                  <a:srgbClr val="FF0000"/>
                </a:solidFill>
              </a:rPr>
              <a:t>cannot</a:t>
            </a:r>
            <a:r>
              <a:rPr lang="en-US" sz="2400"/>
              <a:t> and </a:t>
            </a:r>
            <a:r>
              <a:rPr i="1" lang="en-US" sz="2400">
                <a:solidFill>
                  <a:srgbClr val="FF0000"/>
                </a:solidFill>
              </a:rPr>
              <a:t>does not </a:t>
            </a:r>
            <a:r>
              <a:rPr lang="en-US" sz="2400"/>
              <a:t>tell us </a:t>
            </a:r>
            <a:r>
              <a:rPr i="1" lang="en-US" sz="2400"/>
              <a:t>where</a:t>
            </a:r>
            <a:r>
              <a:rPr lang="en-US" sz="2400"/>
              <a:t> in the image the sinusoid is located (read section 1 of </a:t>
            </a:r>
            <a:r>
              <a:rPr lang="en-US" sz="2400" u="sng">
                <a:solidFill>
                  <a:schemeClr val="hlink"/>
                </a:solidFill>
                <a:hlinkClick r:id="rId3"/>
              </a:rPr>
              <a:t>http://users.rowan.edu/~polikar/WAVELETS/WTpart1.html</a:t>
            </a:r>
            <a:r>
              <a:rPr lang="en-US" sz="2400"/>
              <a:t> ).</a:t>
            </a:r>
            <a:endParaRPr/>
          </a:p>
          <a:p>
            <a:pPr indent="-190500" lvl="0" marL="342900" rtl="0" algn="l">
              <a:lnSpc>
                <a:spcPct val="100000"/>
              </a:lnSpc>
              <a:spcBef>
                <a:spcPts val="480"/>
              </a:spcBef>
              <a:spcAft>
                <a:spcPts val="0"/>
              </a:spcAft>
              <a:buClr>
                <a:schemeClr val="dk1"/>
              </a:buClr>
              <a:buSzPts val="2400"/>
              <a:buNone/>
            </a:pPr>
            <a:r>
              <a:t/>
            </a:r>
            <a:endParaRPr sz="2400"/>
          </a:p>
          <a:p>
            <a:pPr indent="-342900" lvl="0" marL="342900" rtl="0" algn="l">
              <a:lnSpc>
                <a:spcPct val="100000"/>
              </a:lnSpc>
              <a:spcBef>
                <a:spcPts val="480"/>
              </a:spcBef>
              <a:spcAft>
                <a:spcPts val="0"/>
              </a:spcAft>
              <a:buClr>
                <a:schemeClr val="dk1"/>
              </a:buClr>
              <a:buSzPts val="2400"/>
              <a:buChar char="•"/>
            </a:pPr>
            <a:r>
              <a:rPr lang="en-US" sz="2400"/>
              <a:t>For that, you need to compute separate Fourier transforms over smaller regions of the image (Short time Fourier transform) – that will tell you which region(s) contained a particular sinusoidal component.</a:t>
            </a:r>
            <a:endParaRPr sz="2400"/>
          </a:p>
        </p:txBody>
      </p:sp>
      <p:sp>
        <p:nvSpPr>
          <p:cNvPr id="788" name="Google Shape;788;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52" name="Google Shape;152;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600"/>
              <a:buChar char="•"/>
            </a:pPr>
            <a:r>
              <a:rPr lang="en-US" sz="2600"/>
              <a:t>Plugging these values for μ we now have:</a:t>
            </a:r>
            <a:endParaRPr/>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342900" lvl="0" marL="342900" rtl="0" algn="l">
              <a:lnSpc>
                <a:spcPct val="100000"/>
              </a:lnSpc>
              <a:spcBef>
                <a:spcPts val="520"/>
              </a:spcBef>
              <a:spcAft>
                <a:spcPts val="0"/>
              </a:spcAft>
              <a:buClr>
                <a:schemeClr val="dk1"/>
              </a:buClr>
              <a:buSzPts val="2600"/>
              <a:buChar char="•"/>
            </a:pPr>
            <a:r>
              <a:rPr lang="en-US" sz="2600"/>
              <a:t>This is called the Discrete Fourier Transform of the sequence {f</a:t>
            </a:r>
            <a:r>
              <a:rPr baseline="-25000" i="1" lang="en-US" sz="2600"/>
              <a:t>n</a:t>
            </a:r>
            <a:r>
              <a:rPr lang="en-US" sz="2600"/>
              <a:t>} where </a:t>
            </a:r>
            <a:r>
              <a:rPr i="1" lang="en-US" sz="2600"/>
              <a:t>n</a:t>
            </a:r>
            <a:r>
              <a:rPr lang="en-US" sz="2600"/>
              <a:t> = 0,1,…,</a:t>
            </a:r>
            <a:r>
              <a:rPr i="1" lang="en-US" sz="2600"/>
              <a:t>M</a:t>
            </a:r>
            <a:r>
              <a:rPr lang="en-US" sz="2600"/>
              <a:t>-1.</a:t>
            </a:r>
            <a:endParaRPr/>
          </a:p>
          <a:p>
            <a:pPr indent="-177800" lvl="0" marL="342900" rtl="0" algn="l">
              <a:lnSpc>
                <a:spcPct val="100000"/>
              </a:lnSpc>
              <a:spcBef>
                <a:spcPts val="520"/>
              </a:spcBef>
              <a:spcAft>
                <a:spcPts val="0"/>
              </a:spcAft>
              <a:buClr>
                <a:schemeClr val="dk1"/>
              </a:buClr>
              <a:buSzPts val="2600"/>
              <a:buNone/>
            </a:pPr>
            <a:r>
              <a:t/>
            </a:r>
            <a:endParaRPr sz="2600"/>
          </a:p>
          <a:p>
            <a:pPr indent="-342900" lvl="0" marL="342900" rtl="0" algn="l">
              <a:lnSpc>
                <a:spcPct val="100000"/>
              </a:lnSpc>
              <a:spcBef>
                <a:spcPts val="520"/>
              </a:spcBef>
              <a:spcAft>
                <a:spcPts val="0"/>
              </a:spcAft>
              <a:buClr>
                <a:schemeClr val="dk1"/>
              </a:buClr>
              <a:buSzPts val="2600"/>
              <a:buChar char="•"/>
            </a:pPr>
            <a:r>
              <a:rPr lang="en-US" sz="2600"/>
              <a:t>Given the sequence {F</a:t>
            </a:r>
            <a:r>
              <a:rPr baseline="-25000" lang="en-US" sz="2600"/>
              <a:t>d</a:t>
            </a:r>
            <a:r>
              <a:rPr lang="en-US" sz="2600"/>
              <a:t>(u)} where </a:t>
            </a:r>
            <a:r>
              <a:rPr i="1" lang="en-US" sz="2600"/>
              <a:t>u</a:t>
            </a:r>
            <a:r>
              <a:rPr lang="en-US" sz="2600"/>
              <a:t> = 0,1,…</a:t>
            </a:r>
            <a:r>
              <a:rPr i="1" lang="en-US" sz="2600"/>
              <a:t>M</a:t>
            </a:r>
            <a:r>
              <a:rPr lang="en-US" sz="2600"/>
              <a:t>-1, we can recover {f</a:t>
            </a:r>
            <a:r>
              <a:rPr baseline="-25000" i="1" lang="en-US" sz="2600"/>
              <a:t>n</a:t>
            </a:r>
            <a:r>
              <a:rPr lang="en-US" sz="2600"/>
              <a:t>} using:</a:t>
            </a:r>
            <a:endParaRPr/>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a:p>
            <a:pPr indent="-177800" lvl="0" marL="342900" rtl="0" algn="l">
              <a:lnSpc>
                <a:spcPct val="100000"/>
              </a:lnSpc>
              <a:spcBef>
                <a:spcPts val="520"/>
              </a:spcBef>
              <a:spcAft>
                <a:spcPts val="0"/>
              </a:spcAft>
              <a:buClr>
                <a:schemeClr val="dk1"/>
              </a:buClr>
              <a:buSzPts val="2600"/>
              <a:buNone/>
            </a:pPr>
            <a:r>
              <a:t/>
            </a:r>
            <a:endParaRPr sz="2600"/>
          </a:p>
        </p:txBody>
      </p:sp>
      <p:pic>
        <p:nvPicPr>
          <p:cNvPr id="153" name="Google Shape;153;p8"/>
          <p:cNvPicPr preferRelativeResize="0"/>
          <p:nvPr/>
        </p:nvPicPr>
        <p:blipFill rotWithShape="1">
          <a:blip r:embed="rId3">
            <a:alphaModFix/>
          </a:blip>
          <a:srcRect b="0" l="0" r="0" t="0"/>
          <a:stretch/>
        </p:blipFill>
        <p:spPr>
          <a:xfrm>
            <a:off x="1019175" y="2133600"/>
            <a:ext cx="4962525" cy="896938"/>
          </a:xfrm>
          <a:prstGeom prst="rect">
            <a:avLst/>
          </a:prstGeom>
          <a:noFill/>
          <a:ln>
            <a:noFill/>
          </a:ln>
        </p:spPr>
      </p:pic>
      <p:pic>
        <p:nvPicPr>
          <p:cNvPr id="154" name="Google Shape;154;p8"/>
          <p:cNvPicPr preferRelativeResize="0"/>
          <p:nvPr/>
        </p:nvPicPr>
        <p:blipFill rotWithShape="1">
          <a:blip r:embed="rId4">
            <a:alphaModFix/>
          </a:blip>
          <a:srcRect b="0" l="0" r="0" t="0"/>
          <a:stretch/>
        </p:blipFill>
        <p:spPr>
          <a:xfrm>
            <a:off x="457200" y="5334000"/>
            <a:ext cx="5224463" cy="896938"/>
          </a:xfrm>
          <a:prstGeom prst="rect">
            <a:avLst/>
          </a:prstGeom>
          <a:noFill/>
          <a:ln>
            <a:noFill/>
          </a:ln>
        </p:spPr>
      </p:pic>
      <p:sp>
        <p:nvSpPr>
          <p:cNvPr id="155" name="Google Shape;155;p8"/>
          <p:cNvSpPr txBox="1"/>
          <p:nvPr/>
        </p:nvSpPr>
        <p:spPr>
          <a:xfrm>
            <a:off x="5867400" y="5334000"/>
            <a:ext cx="2133600" cy="923400"/>
          </a:xfrm>
          <a:prstGeom prst="rect">
            <a:avLst/>
          </a:prstGeom>
          <a:solidFill>
            <a:srgbClr val="C5D8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is the inverse Discrete Fourier Transform (IDFT).</a:t>
            </a:r>
            <a:endParaRPr b="0" i="0" sz="1800" u="none" cap="none" strike="noStrike">
              <a:solidFill>
                <a:schemeClr val="dk1"/>
              </a:solidFill>
              <a:latin typeface="Calibri"/>
              <a:ea typeface="Calibri"/>
              <a:cs typeface="Calibri"/>
              <a:sym typeface="Calibri"/>
            </a:endParaRPr>
          </a:p>
        </p:txBody>
      </p:sp>
      <p:sp>
        <p:nvSpPr>
          <p:cNvPr id="156" name="Google Shape;15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5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5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500"/>
                                        <p:tgtEl>
                                          <p:spTgt spid="1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500"/>
                                        <p:tgtEl>
                                          <p:spTgt spid="1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500"/>
                                        <p:tgtEl>
                                          <p:spTgt spid="1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500"/>
                                        <p:tgtEl>
                                          <p:spTgt spid="1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Effect filter="fade" transition="in">
                                      <p:cBhvr>
                                        <p:cTn dur="500"/>
                                        <p:tgtEl>
                                          <p:spTgt spid="1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Fun with Fourier: Hybrid images</a:t>
            </a:r>
            <a:endParaRPr/>
          </a:p>
        </p:txBody>
      </p:sp>
      <p:sp>
        <p:nvSpPr>
          <p:cNvPr id="794" name="Google Shape;794;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00000"/>
              </a:lnSpc>
              <a:spcBef>
                <a:spcPts val="0"/>
              </a:spcBef>
              <a:spcAft>
                <a:spcPts val="0"/>
              </a:spcAft>
              <a:buClr>
                <a:schemeClr val="dk1"/>
              </a:buClr>
              <a:buSzPct val="100000"/>
              <a:buChar char="•"/>
            </a:pPr>
            <a:r>
              <a:rPr lang="en-US"/>
              <a:t>Hybrid images are a superposition of an image J</a:t>
            </a:r>
            <a:r>
              <a:rPr baseline="-25000" lang="en-US"/>
              <a:t>1</a:t>
            </a:r>
            <a:r>
              <a:rPr lang="en-US"/>
              <a:t> with </a:t>
            </a:r>
            <a:r>
              <a:rPr b="1" lang="en-US"/>
              <a:t>strong low frequency components </a:t>
            </a:r>
            <a:r>
              <a:rPr lang="en-US"/>
              <a:t>and </a:t>
            </a:r>
            <a:r>
              <a:rPr i="1" lang="en-US"/>
              <a:t>weak higher frequency components</a:t>
            </a:r>
            <a:r>
              <a:rPr lang="en-US"/>
              <a:t>, and an image J</a:t>
            </a:r>
            <a:r>
              <a:rPr baseline="-25000" lang="en-US"/>
              <a:t>2</a:t>
            </a:r>
            <a:r>
              <a:rPr lang="en-US"/>
              <a:t> with </a:t>
            </a:r>
            <a:r>
              <a:rPr b="1" lang="en-US"/>
              <a:t>stronger higher frequency components</a:t>
            </a:r>
            <a:r>
              <a:rPr lang="en-US"/>
              <a:t> and weak lower frequency components.</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J</a:t>
            </a:r>
            <a:r>
              <a:rPr baseline="-25000" lang="en-US"/>
              <a:t>1</a:t>
            </a:r>
            <a:r>
              <a:rPr lang="en-US"/>
              <a:t> = apply LPF with some cutoff frequency </a:t>
            </a:r>
            <a:r>
              <a:rPr i="1" lang="en-US"/>
              <a:t>D</a:t>
            </a:r>
            <a:r>
              <a:rPr lang="en-US"/>
              <a:t> on an image.</a:t>
            </a:r>
            <a:endParaRPr/>
          </a:p>
          <a:p>
            <a:pPr indent="-342900" lvl="0" marL="342900" rtl="0" algn="l">
              <a:lnSpc>
                <a:spcPct val="100000"/>
              </a:lnSpc>
              <a:spcBef>
                <a:spcPts val="496"/>
              </a:spcBef>
              <a:spcAft>
                <a:spcPts val="0"/>
              </a:spcAft>
              <a:buClr>
                <a:schemeClr val="dk1"/>
              </a:buClr>
              <a:buSzPct val="100000"/>
              <a:buChar char="•"/>
            </a:pPr>
            <a:r>
              <a:rPr lang="en-US"/>
              <a:t>J</a:t>
            </a:r>
            <a:r>
              <a:rPr baseline="-25000" lang="en-US"/>
              <a:t>2</a:t>
            </a:r>
            <a:r>
              <a:rPr lang="en-US"/>
              <a:t> = apply HPF with some cutoff frequency </a:t>
            </a:r>
            <a:r>
              <a:rPr i="1" lang="en-US"/>
              <a:t>D</a:t>
            </a:r>
            <a:r>
              <a:rPr lang="en-US"/>
              <a:t> on another image.</a:t>
            </a:r>
            <a:endParaRPr/>
          </a:p>
          <a:p>
            <a:pPr indent="-185420" lvl="0" marL="342900" rtl="0" algn="l">
              <a:lnSpc>
                <a:spcPct val="100000"/>
              </a:lnSpc>
              <a:spcBef>
                <a:spcPts val="496"/>
              </a:spcBef>
              <a:spcAft>
                <a:spcPts val="0"/>
              </a:spcAft>
              <a:buClr>
                <a:schemeClr val="dk1"/>
              </a:buClr>
              <a:buSzPct val="100000"/>
              <a:buNone/>
            </a:pPr>
            <a:r>
              <a:t/>
            </a:r>
            <a:endParaRPr/>
          </a:p>
          <a:p>
            <a:pPr indent="-342900" lvl="0" marL="342900" rtl="0" algn="l">
              <a:lnSpc>
                <a:spcPct val="100000"/>
              </a:lnSpc>
              <a:spcBef>
                <a:spcPts val="496"/>
              </a:spcBef>
              <a:spcAft>
                <a:spcPts val="0"/>
              </a:spcAft>
              <a:buClr>
                <a:schemeClr val="dk1"/>
              </a:buClr>
              <a:buSzPct val="100000"/>
              <a:buChar char="•"/>
            </a:pPr>
            <a:r>
              <a:rPr lang="en-US"/>
              <a:t>The appearance of the hybrid image changes with viewing distance!</a:t>
            </a:r>
            <a:endParaRPr/>
          </a:p>
        </p:txBody>
      </p:sp>
      <p:sp>
        <p:nvSpPr>
          <p:cNvPr id="795" name="Google Shape;795;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81"/>
          <p:cNvPicPr preferRelativeResize="0"/>
          <p:nvPr/>
        </p:nvPicPr>
        <p:blipFill rotWithShape="1">
          <a:blip r:embed="rId3">
            <a:alphaModFix/>
          </a:blip>
          <a:srcRect b="0" l="0" r="0" t="0"/>
          <a:stretch/>
        </p:blipFill>
        <p:spPr>
          <a:xfrm>
            <a:off x="0" y="0"/>
            <a:ext cx="7696200" cy="3493669"/>
          </a:xfrm>
          <a:prstGeom prst="rect">
            <a:avLst/>
          </a:prstGeom>
          <a:noFill/>
          <a:ln>
            <a:noFill/>
          </a:ln>
        </p:spPr>
      </p:pic>
      <p:sp>
        <p:nvSpPr>
          <p:cNvPr id="801" name="Google Shape;801;p81"/>
          <p:cNvSpPr txBox="1"/>
          <p:nvPr/>
        </p:nvSpPr>
        <p:spPr>
          <a:xfrm>
            <a:off x="228600" y="3352800"/>
            <a:ext cx="7239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Tiger –  when seen up-close, Cheetah – when seen from far</a:t>
            </a:r>
            <a:endParaRPr b="0" i="0" sz="1800" u="none" cap="none" strike="noStrike">
              <a:solidFill>
                <a:schemeClr val="dk1"/>
              </a:solidFill>
              <a:latin typeface="Calibri"/>
              <a:ea typeface="Calibri"/>
              <a:cs typeface="Calibri"/>
              <a:sym typeface="Calibri"/>
            </a:endParaRPr>
          </a:p>
        </p:txBody>
      </p:sp>
      <p:pic>
        <p:nvPicPr>
          <p:cNvPr descr="Monroe Einstein Large" id="802" name="Google Shape;802;p81"/>
          <p:cNvPicPr preferRelativeResize="0"/>
          <p:nvPr/>
        </p:nvPicPr>
        <p:blipFill rotWithShape="1">
          <a:blip r:embed="rId4">
            <a:alphaModFix/>
          </a:blip>
          <a:srcRect b="0" l="0" r="0" t="0"/>
          <a:stretch/>
        </p:blipFill>
        <p:spPr>
          <a:xfrm>
            <a:off x="228600" y="3886200"/>
            <a:ext cx="1933195" cy="2667000"/>
          </a:xfrm>
          <a:prstGeom prst="rect">
            <a:avLst/>
          </a:prstGeom>
          <a:noFill/>
          <a:ln>
            <a:noFill/>
          </a:ln>
        </p:spPr>
      </p:pic>
      <p:sp>
        <p:nvSpPr>
          <p:cNvPr id="803" name="Google Shape;803;p81"/>
          <p:cNvSpPr txBox="1"/>
          <p:nvPr/>
        </p:nvSpPr>
        <p:spPr>
          <a:xfrm>
            <a:off x="2286000" y="3962400"/>
            <a:ext cx="2438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Einstein from nearby,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Marilyn Monroe from far away (or if you squint)!</a:t>
            </a:r>
            <a:endParaRPr b="0" i="0" sz="1800" u="none" cap="none" strike="noStrike">
              <a:solidFill>
                <a:schemeClr val="dk1"/>
              </a:solidFill>
              <a:latin typeface="Calibri"/>
              <a:ea typeface="Calibri"/>
              <a:cs typeface="Calibri"/>
              <a:sym typeface="Calibri"/>
            </a:endParaRPr>
          </a:p>
        </p:txBody>
      </p:sp>
      <p:sp>
        <p:nvSpPr>
          <p:cNvPr id="804" name="Google Shape;804;p81"/>
          <p:cNvSpPr txBox="1"/>
          <p:nvPr/>
        </p:nvSpPr>
        <p:spPr>
          <a:xfrm>
            <a:off x="2286000" y="5181600"/>
            <a:ext cx="6172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Refer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http://cvcl.mit.edu/hybrid_gallery/monroe_einstein.html</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6">
                  <a:extLst>
                    <a:ext uri="{A12FA001-AC4F-418D-AE19-62706E023703}">
                      <ahyp:hlinkClr val="tx"/>
                    </a:ext>
                  </a:extLst>
                </a:hlinkClick>
              </a:rPr>
              <a:t>http://cvcl.mit.edu/publications/OlivaTorralb_Hybrid_Siggraph06.pdf</a:t>
            </a:r>
            <a:r>
              <a:rPr b="0" i="0" lang="en-US" sz="1800" u="none" cap="none" strike="noStrike">
                <a:solidFill>
                  <a:schemeClr val="dk1"/>
                </a:solidFill>
                <a:latin typeface="Calibri"/>
                <a:ea typeface="Calibri"/>
                <a:cs typeface="Calibri"/>
                <a:sym typeface="Calibri"/>
              </a:rPr>
              <a:t> (paper from a graphics journal!)</a:t>
            </a:r>
            <a:endParaRPr b="0" i="0" sz="1800" u="none" cap="none" strike="noStrike">
              <a:solidFill>
                <a:schemeClr val="dk1"/>
              </a:solidFill>
              <a:latin typeface="Calibri"/>
              <a:ea typeface="Calibri"/>
              <a:cs typeface="Calibri"/>
              <a:sym typeface="Calibri"/>
            </a:endParaRPr>
          </a:p>
        </p:txBody>
      </p:sp>
      <p:sp>
        <p:nvSpPr>
          <p:cNvPr id="805" name="Google Shape;805;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Fourier in action: tomographic reconstruction</a:t>
            </a:r>
            <a:endParaRPr/>
          </a:p>
        </p:txBody>
      </p:sp>
      <p:sp>
        <p:nvSpPr>
          <p:cNvPr id="811" name="Google Shape;811;p8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Clr>
                <a:schemeClr val="dk1"/>
              </a:buClr>
              <a:buSzPts val="3200"/>
              <a:buChar char="•"/>
            </a:pPr>
            <a:r>
              <a:rPr lang="en-US"/>
              <a:t>Tomography refers to the process of estimation of the internal structure of an object (tomos in Greek means interior).</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This is different from photographic imaging which images only the object surface.</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Tomography is typically accomplished via X Rays and the so called Radon transform.</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812" name="Google Shape;812;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3"/>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Radon transform</a:t>
            </a:r>
            <a:endParaRPr/>
          </a:p>
        </p:txBody>
      </p:sp>
      <p:pic>
        <p:nvPicPr>
          <p:cNvPr id="818" name="Google Shape;818;p83"/>
          <p:cNvPicPr preferRelativeResize="0"/>
          <p:nvPr/>
        </p:nvPicPr>
        <p:blipFill rotWithShape="1">
          <a:blip r:embed="rId3">
            <a:alphaModFix/>
          </a:blip>
          <a:srcRect b="0" l="0" r="0" t="0"/>
          <a:stretch/>
        </p:blipFill>
        <p:spPr>
          <a:xfrm>
            <a:off x="152400" y="1295401"/>
            <a:ext cx="3866471" cy="3429000"/>
          </a:xfrm>
          <a:prstGeom prst="rect">
            <a:avLst/>
          </a:prstGeom>
          <a:noFill/>
          <a:ln>
            <a:noFill/>
          </a:ln>
        </p:spPr>
      </p:pic>
      <p:sp>
        <p:nvSpPr>
          <p:cNvPr id="819" name="Google Shape;819;p83"/>
          <p:cNvSpPr txBox="1"/>
          <p:nvPr/>
        </p:nvSpPr>
        <p:spPr>
          <a:xfrm>
            <a:off x="4343400" y="1371600"/>
            <a:ext cx="4419600"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Imagine a line was drawn through the 2D image in a certain direction α, and you integrated the intensity values along that line.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Now you repeat this for lines parallel to the original one but at different offsets.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Each such summation produces a “</a:t>
            </a:r>
            <a:r>
              <a:rPr b="1" i="0" lang="en-US" sz="1800" u="none" cap="none" strike="noStrike">
                <a:solidFill>
                  <a:schemeClr val="dk1"/>
                </a:solidFill>
                <a:latin typeface="Calibri"/>
                <a:ea typeface="Calibri"/>
                <a:cs typeface="Calibri"/>
                <a:sym typeface="Calibri"/>
              </a:rPr>
              <a:t>bin”</a:t>
            </a:r>
            <a:r>
              <a:rPr b="0" i="0" lang="en-US" sz="1800" u="none" cap="none" strike="noStrike">
                <a:solidFill>
                  <a:schemeClr val="dk1"/>
                </a:solidFill>
                <a:latin typeface="Calibri"/>
                <a:ea typeface="Calibri"/>
                <a:cs typeface="Calibri"/>
                <a:sym typeface="Calibri"/>
              </a:rPr>
              <a:t> of the </a:t>
            </a:r>
            <a:r>
              <a:rPr b="1" i="0" lang="en-US" sz="1800" u="none" cap="none" strike="noStrike">
                <a:solidFill>
                  <a:schemeClr val="dk1"/>
                </a:solidFill>
                <a:latin typeface="Calibri"/>
                <a:ea typeface="Calibri"/>
                <a:cs typeface="Calibri"/>
                <a:sym typeface="Calibri"/>
              </a:rPr>
              <a:t>“tomographic projection”</a:t>
            </a: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collection of bins form a 1D array which is called the </a:t>
            </a:r>
            <a:r>
              <a:rPr b="1" i="0" lang="en-US" sz="1800" u="none" cap="none" strike="noStrike">
                <a:solidFill>
                  <a:schemeClr val="dk1"/>
                </a:solidFill>
                <a:latin typeface="Calibri"/>
                <a:ea typeface="Calibri"/>
                <a:cs typeface="Calibri"/>
                <a:sym typeface="Calibri"/>
              </a:rPr>
              <a:t>tomographic projection</a:t>
            </a:r>
            <a:r>
              <a:rPr b="0" i="0" lang="en-US" sz="1800" u="none" cap="none" strike="noStrike">
                <a:solidFill>
                  <a:schemeClr val="dk1"/>
                </a:solidFill>
                <a:latin typeface="Calibri"/>
                <a:ea typeface="Calibri"/>
                <a:cs typeface="Calibri"/>
                <a:sym typeface="Calibri"/>
              </a:rPr>
              <a:t> or the </a:t>
            </a:r>
            <a:r>
              <a:rPr b="1" i="0" lang="en-US" sz="1800" u="none" cap="none" strike="noStrike">
                <a:solidFill>
                  <a:schemeClr val="dk1"/>
                </a:solidFill>
                <a:latin typeface="Calibri"/>
                <a:ea typeface="Calibri"/>
                <a:cs typeface="Calibri"/>
                <a:sym typeface="Calibri"/>
              </a:rPr>
              <a:t>Radon transform</a:t>
            </a:r>
            <a:r>
              <a:rPr b="0" i="0" lang="en-US" sz="1800" u="none" cap="none" strike="noStrike">
                <a:solidFill>
                  <a:schemeClr val="dk1"/>
                </a:solidFill>
                <a:latin typeface="Calibri"/>
                <a:ea typeface="Calibri"/>
                <a:cs typeface="Calibri"/>
                <a:sym typeface="Calibri"/>
              </a:rPr>
              <a:t> of the object in the direction α.</a:t>
            </a:r>
            <a:endParaRPr b="0" i="0" sz="1800" u="none" cap="none" strike="noStrike">
              <a:solidFill>
                <a:schemeClr val="dk1"/>
              </a:solidFill>
              <a:latin typeface="Calibri"/>
              <a:ea typeface="Calibri"/>
              <a:cs typeface="Calibri"/>
              <a:sym typeface="Calibri"/>
            </a:endParaRPr>
          </a:p>
        </p:txBody>
      </p:sp>
      <p:sp>
        <p:nvSpPr>
          <p:cNvPr id="820" name="Google Shape;820;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Reconstruction from the Radon Transform</a:t>
            </a:r>
            <a:endParaRPr/>
          </a:p>
        </p:txBody>
      </p:sp>
      <p:sp>
        <p:nvSpPr>
          <p:cNvPr id="826" name="Google Shape;826;p8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Radon transform computation can be similarly repeated for multiple angles.</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The aim of tomographic reconstruction is to reconstruct the 2D image from a collection of its 1D tomographic projections in different angles.</a:t>
            </a:r>
            <a:endParaRPr/>
          </a:p>
          <a:p>
            <a:pPr indent="0" lvl="0" marL="0" rtl="0" algn="l">
              <a:lnSpc>
                <a:spcPct val="100000"/>
              </a:lnSpc>
              <a:spcBef>
                <a:spcPts val="640"/>
              </a:spcBef>
              <a:spcAft>
                <a:spcPts val="0"/>
              </a:spcAft>
              <a:buClr>
                <a:schemeClr val="dk1"/>
              </a:buClr>
              <a:buSzPts val="3200"/>
              <a:buNone/>
            </a:pPr>
            <a:r>
              <a:t/>
            </a:r>
            <a:endParaRPr/>
          </a:p>
        </p:txBody>
      </p:sp>
      <p:sp>
        <p:nvSpPr>
          <p:cNvPr id="827" name="Google Shape;827;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5"/>
          <p:cNvSpPr txBox="1"/>
          <p:nvPr>
            <p:ph type="title"/>
          </p:nvPr>
        </p:nvSpPr>
        <p:spPr>
          <a:xfrm>
            <a:off x="0" y="0"/>
            <a:ext cx="88392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Fourier transform of the Radon Transform</a:t>
            </a:r>
            <a:endParaRPr/>
          </a:p>
        </p:txBody>
      </p:sp>
      <p:sp>
        <p:nvSpPr>
          <p:cNvPr id="833" name="Google Shape;833;p85"/>
          <p:cNvSpPr txBox="1"/>
          <p:nvPr>
            <p:ph idx="1" type="body"/>
          </p:nvPr>
        </p:nvSpPr>
        <p:spPr>
          <a:xfrm>
            <a:off x="457200" y="9906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The Radon transform is given as:</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Its 1D Fourier transform w.r.t. ρ (keeping ϴ fixed to some value) is given by:</a:t>
            </a:r>
            <a:endParaRPr/>
          </a:p>
        </p:txBody>
      </p:sp>
      <p:pic>
        <p:nvPicPr>
          <p:cNvPr id="834" name="Google Shape;834;p85"/>
          <p:cNvPicPr preferRelativeResize="0"/>
          <p:nvPr/>
        </p:nvPicPr>
        <p:blipFill rotWithShape="1">
          <a:blip r:embed="rId3">
            <a:alphaModFix/>
          </a:blip>
          <a:srcRect b="0" l="0" r="0" t="0"/>
          <a:stretch/>
        </p:blipFill>
        <p:spPr>
          <a:xfrm>
            <a:off x="914400" y="1600201"/>
            <a:ext cx="5105400" cy="708070"/>
          </a:xfrm>
          <a:prstGeom prst="rect">
            <a:avLst/>
          </a:prstGeom>
          <a:noFill/>
          <a:ln>
            <a:noFill/>
          </a:ln>
        </p:spPr>
      </p:pic>
      <p:pic>
        <p:nvPicPr>
          <p:cNvPr id="835" name="Google Shape;835;p85"/>
          <p:cNvPicPr preferRelativeResize="0"/>
          <p:nvPr/>
        </p:nvPicPr>
        <p:blipFill rotWithShape="1">
          <a:blip r:embed="rId4">
            <a:alphaModFix/>
          </a:blip>
          <a:srcRect b="0" l="0" r="0" t="0"/>
          <a:stretch/>
        </p:blipFill>
        <p:spPr>
          <a:xfrm>
            <a:off x="914400" y="3835489"/>
            <a:ext cx="3101975" cy="650875"/>
          </a:xfrm>
          <a:prstGeom prst="rect">
            <a:avLst/>
          </a:prstGeom>
          <a:noFill/>
          <a:ln>
            <a:noFill/>
          </a:ln>
        </p:spPr>
      </p:pic>
      <p:sp>
        <p:nvSpPr>
          <p:cNvPr id="836" name="Google Shape;836;p85"/>
          <p:cNvSpPr txBox="1"/>
          <p:nvPr/>
        </p:nvSpPr>
        <p:spPr>
          <a:xfrm>
            <a:off x="6705600" y="3886200"/>
            <a:ext cx="2438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G(μ, ϴ) is the Fourier transform of the projection of f(x,y) along some direction ϴ.</a:t>
            </a:r>
            <a:endParaRPr b="0" i="0" sz="1800" u="none" cap="none" strike="noStrike">
              <a:solidFill>
                <a:schemeClr val="dk1"/>
              </a:solidFill>
              <a:latin typeface="Calibri"/>
              <a:ea typeface="Calibri"/>
              <a:cs typeface="Calibri"/>
              <a:sym typeface="Calibri"/>
            </a:endParaRPr>
          </a:p>
        </p:txBody>
      </p:sp>
      <p:pic>
        <p:nvPicPr>
          <p:cNvPr id="837" name="Google Shape;837;p85"/>
          <p:cNvPicPr preferRelativeResize="0"/>
          <p:nvPr/>
        </p:nvPicPr>
        <p:blipFill rotWithShape="1">
          <a:blip r:embed="rId5">
            <a:alphaModFix/>
          </a:blip>
          <a:srcRect b="0" l="0" r="0" t="0"/>
          <a:stretch/>
        </p:blipFill>
        <p:spPr>
          <a:xfrm>
            <a:off x="905256" y="4435654"/>
            <a:ext cx="5011737" cy="650875"/>
          </a:xfrm>
          <a:prstGeom prst="rect">
            <a:avLst/>
          </a:prstGeom>
          <a:noFill/>
          <a:ln>
            <a:noFill/>
          </a:ln>
        </p:spPr>
      </p:pic>
      <p:pic>
        <p:nvPicPr>
          <p:cNvPr id="838" name="Google Shape;838;p85"/>
          <p:cNvPicPr preferRelativeResize="0"/>
          <p:nvPr/>
        </p:nvPicPr>
        <p:blipFill rotWithShape="1">
          <a:blip r:embed="rId6">
            <a:alphaModFix/>
          </a:blip>
          <a:srcRect b="0" l="0" r="0" t="0"/>
          <a:stretch/>
        </p:blipFill>
        <p:spPr>
          <a:xfrm>
            <a:off x="905256" y="5063309"/>
            <a:ext cx="5187950" cy="1371600"/>
          </a:xfrm>
          <a:prstGeom prst="rect">
            <a:avLst/>
          </a:prstGeom>
          <a:noFill/>
          <a:ln>
            <a:noFill/>
          </a:ln>
        </p:spPr>
      </p:pic>
      <p:sp>
        <p:nvSpPr>
          <p:cNvPr id="839" name="Google Shape;839;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6"/>
          <p:cNvSpPr txBox="1"/>
          <p:nvPr>
            <p:ph type="title"/>
          </p:nvPr>
        </p:nvSpPr>
        <p:spPr>
          <a:xfrm>
            <a:off x="0" y="0"/>
            <a:ext cx="88392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Fourier transform of the Radon Transform</a:t>
            </a:r>
            <a:endParaRPr/>
          </a:p>
        </p:txBody>
      </p:sp>
      <p:sp>
        <p:nvSpPr>
          <p:cNvPr id="845" name="Google Shape;845;p86"/>
          <p:cNvSpPr txBox="1"/>
          <p:nvPr>
            <p:ph idx="1" type="body"/>
          </p:nvPr>
        </p:nvSpPr>
        <p:spPr>
          <a:xfrm>
            <a:off x="457200" y="9906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Its 1D Fourier transform w.r.t. ρ (keeping ϴ fixed) is given by:</a:t>
            </a:r>
            <a:endParaRPr/>
          </a:p>
        </p:txBody>
      </p:sp>
      <p:pic>
        <p:nvPicPr>
          <p:cNvPr id="846" name="Google Shape;846;p86"/>
          <p:cNvPicPr preferRelativeResize="0"/>
          <p:nvPr/>
        </p:nvPicPr>
        <p:blipFill rotWithShape="1">
          <a:blip r:embed="rId3">
            <a:alphaModFix/>
          </a:blip>
          <a:srcRect b="0" l="0" r="0" t="0"/>
          <a:stretch/>
        </p:blipFill>
        <p:spPr>
          <a:xfrm>
            <a:off x="914400" y="2057400"/>
            <a:ext cx="5449888" cy="1811337"/>
          </a:xfrm>
          <a:prstGeom prst="rect">
            <a:avLst/>
          </a:prstGeom>
          <a:noFill/>
          <a:ln>
            <a:noFill/>
          </a:ln>
        </p:spPr>
      </p:pic>
      <p:pic>
        <p:nvPicPr>
          <p:cNvPr id="847" name="Google Shape;847;p86"/>
          <p:cNvPicPr preferRelativeResize="0"/>
          <p:nvPr/>
        </p:nvPicPr>
        <p:blipFill rotWithShape="1">
          <a:blip r:embed="rId4">
            <a:alphaModFix/>
          </a:blip>
          <a:srcRect b="0" l="0" r="0" t="0"/>
          <a:stretch/>
        </p:blipFill>
        <p:spPr>
          <a:xfrm>
            <a:off x="914400" y="4038600"/>
            <a:ext cx="5003800" cy="369888"/>
          </a:xfrm>
          <a:prstGeom prst="rect">
            <a:avLst/>
          </a:prstGeom>
          <a:noFill/>
          <a:ln>
            <a:noFill/>
          </a:ln>
        </p:spPr>
      </p:pic>
      <p:sp>
        <p:nvSpPr>
          <p:cNvPr id="848" name="Google Shape;848;p86"/>
          <p:cNvSpPr txBox="1"/>
          <p:nvPr/>
        </p:nvSpPr>
        <p:spPr>
          <a:xfrm>
            <a:off x="6455121" y="3052527"/>
            <a:ext cx="27432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RHS of this equation is a slice of the 2D Fourier transform of f(x,y), i.e. F(u,v), along the angle ϴ in the frequency plane, and passing through the origin</a:t>
            </a:r>
            <a:endParaRPr b="0" i="0" sz="1800" u="none" cap="none" strike="noStrike">
              <a:solidFill>
                <a:schemeClr val="dk1"/>
              </a:solidFill>
              <a:latin typeface="Calibri"/>
              <a:ea typeface="Calibri"/>
              <a:cs typeface="Calibri"/>
              <a:sym typeface="Calibri"/>
            </a:endParaRPr>
          </a:p>
        </p:txBody>
      </p:sp>
      <p:cxnSp>
        <p:nvCxnSpPr>
          <p:cNvPr id="849" name="Google Shape;849;p86"/>
          <p:cNvCxnSpPr/>
          <p:nvPr/>
        </p:nvCxnSpPr>
        <p:spPr>
          <a:xfrm>
            <a:off x="5943600" y="4191000"/>
            <a:ext cx="533400" cy="1588"/>
          </a:xfrm>
          <a:prstGeom prst="straightConnector1">
            <a:avLst/>
          </a:prstGeom>
          <a:noFill/>
          <a:ln cap="flat" cmpd="sng" w="9525">
            <a:solidFill>
              <a:srgbClr val="4A7DBA"/>
            </a:solidFill>
            <a:prstDash val="solid"/>
            <a:round/>
            <a:headEnd len="sm" w="sm" type="none"/>
            <a:tailEnd len="med" w="med" type="stealth"/>
          </a:ln>
        </p:spPr>
      </p:cxnSp>
      <p:sp>
        <p:nvSpPr>
          <p:cNvPr id="850" name="Google Shape;850;p86"/>
          <p:cNvSpPr txBox="1"/>
          <p:nvPr/>
        </p:nvSpPr>
        <p:spPr>
          <a:xfrm>
            <a:off x="152400" y="5029200"/>
            <a:ext cx="8763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This equation above is called the </a:t>
            </a:r>
            <a:r>
              <a:rPr b="1" i="0" lang="en-US" sz="1800" u="none" cap="none" strike="noStrike">
                <a:solidFill>
                  <a:schemeClr val="dk1"/>
                </a:solidFill>
                <a:latin typeface="Calibri"/>
                <a:ea typeface="Calibri"/>
                <a:cs typeface="Calibri"/>
                <a:sym typeface="Calibri"/>
              </a:rPr>
              <a:t>Projection Slice Theorem </a:t>
            </a:r>
            <a:r>
              <a:rPr b="0" i="0" lang="en-US" sz="1800" u="none" cap="none" strike="noStrike">
                <a:solidFill>
                  <a:schemeClr val="dk1"/>
                </a:solidFill>
                <a:latin typeface="Calibri"/>
                <a:ea typeface="Calibri"/>
                <a:cs typeface="Calibri"/>
                <a:sym typeface="Calibri"/>
              </a:rPr>
              <a:t>or the </a:t>
            </a:r>
            <a:r>
              <a:rPr b="1" i="0" lang="en-US" sz="1800" u="none" cap="none" strike="noStrike">
                <a:solidFill>
                  <a:schemeClr val="dk1"/>
                </a:solidFill>
                <a:latin typeface="Calibri"/>
                <a:ea typeface="Calibri"/>
                <a:cs typeface="Calibri"/>
                <a:sym typeface="Calibri"/>
              </a:rPr>
              <a:t>Fourier Slice Theorem</a:t>
            </a:r>
            <a:r>
              <a:rPr b="0" i="0" lang="en-US" sz="1800" u="none" cap="none" strike="noStrike">
                <a:solidFill>
                  <a:schemeClr val="dk1"/>
                </a:solidFill>
                <a:latin typeface="Calibri"/>
                <a:ea typeface="Calibri"/>
                <a:cs typeface="Calibri"/>
                <a:sym typeface="Calibri"/>
              </a:rPr>
              <a:t>. It states that the Fourier transform of a projection of the 2D object along some direction ϴ (i.e. G(μ, ϴ)) is equal to a slice of the 2D Fourier transform of the object along the same direction ϴ (in the frequency plane), passing through the origin.</a:t>
            </a:r>
            <a:endParaRPr b="0" i="0" sz="1800" u="none" cap="none" strike="noStrike">
              <a:solidFill>
                <a:schemeClr val="dk1"/>
              </a:solidFill>
              <a:latin typeface="Calibri"/>
              <a:ea typeface="Calibri"/>
              <a:cs typeface="Calibri"/>
              <a:sym typeface="Calibri"/>
            </a:endParaRPr>
          </a:p>
        </p:txBody>
      </p:sp>
      <p:sp>
        <p:nvSpPr>
          <p:cNvPr id="851" name="Google Shape;851;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Reconstruction from the Radon transfer</a:t>
            </a:r>
            <a:endParaRPr/>
          </a:p>
        </p:txBody>
      </p:sp>
      <p:sp>
        <p:nvSpPr>
          <p:cNvPr id="857" name="Google Shape;857;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The projection slice theorem thus tells you that you can fill up the 2D Fourier transform of the original image – since the 1D Fourier transform of the projection at angle θ is equal to a slice of the 2D Fourier transform of the image at the angle θ through the origin of the (u,v) plane.</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Thus given different projections, each at different angles, you can fill up the Fourier transform of the original image. The final inverse Fourier transform gives you a reconstruction of the image.</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p:txBody>
      </p:sp>
      <p:sp>
        <p:nvSpPr>
          <p:cNvPr id="858" name="Google Shape;858;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8"/>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How does the Radon transform show up in tomographic acquisition?</a:t>
            </a:r>
            <a:endParaRPr/>
          </a:p>
        </p:txBody>
      </p:sp>
      <p:sp>
        <p:nvSpPr>
          <p:cNvPr id="864" name="Google Shape;864;p88"/>
          <p:cNvSpPr txBox="1"/>
          <p:nvPr>
            <p:ph idx="1" type="body"/>
          </p:nvPr>
        </p:nvSpPr>
        <p:spPr>
          <a:xfrm>
            <a:off x="228600" y="1295400"/>
            <a:ext cx="87630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800"/>
              <a:buChar char="•"/>
            </a:pPr>
            <a:r>
              <a:rPr lang="en-US" sz="2800"/>
              <a:t>Let I</a:t>
            </a:r>
            <a:r>
              <a:rPr baseline="-25000" lang="en-US" sz="2800"/>
              <a:t>0</a:t>
            </a:r>
            <a:r>
              <a:rPr lang="en-US" sz="2800"/>
              <a:t> be the intensity of the X-ray beam sent through the object f at angle θ.</a:t>
            </a:r>
            <a:endParaRPr/>
          </a:p>
          <a:p>
            <a:pPr indent="-342900" lvl="0" marL="342900" rtl="0" algn="l">
              <a:lnSpc>
                <a:spcPct val="100000"/>
              </a:lnSpc>
              <a:spcBef>
                <a:spcPts val="560"/>
              </a:spcBef>
              <a:spcAft>
                <a:spcPts val="0"/>
              </a:spcAft>
              <a:buClr>
                <a:schemeClr val="dk1"/>
              </a:buClr>
              <a:buSzPts val="2800"/>
              <a:buChar char="•"/>
            </a:pPr>
            <a:r>
              <a:rPr lang="en-US" sz="2800"/>
              <a:t>The materials in the object absorb the X-rays partially.</a:t>
            </a:r>
            <a:endParaRPr/>
          </a:p>
          <a:p>
            <a:pPr indent="-342900" lvl="0" marL="342900" rtl="0" algn="l">
              <a:lnSpc>
                <a:spcPct val="100000"/>
              </a:lnSpc>
              <a:spcBef>
                <a:spcPts val="560"/>
              </a:spcBef>
              <a:spcAft>
                <a:spcPts val="0"/>
              </a:spcAft>
              <a:buClr>
                <a:schemeClr val="dk1"/>
              </a:buClr>
              <a:buSzPts val="2800"/>
              <a:buChar char="•"/>
            </a:pPr>
            <a:r>
              <a:rPr lang="en-US" sz="2800"/>
              <a:t>The remaining energy is sent out and is measured by a detector.</a:t>
            </a:r>
            <a:endParaRPr/>
          </a:p>
          <a:p>
            <a:pPr indent="-342900" lvl="0" marL="342900" rtl="0" algn="l">
              <a:lnSpc>
                <a:spcPct val="100000"/>
              </a:lnSpc>
              <a:spcBef>
                <a:spcPts val="560"/>
              </a:spcBef>
              <a:spcAft>
                <a:spcPts val="0"/>
              </a:spcAft>
              <a:buClr>
                <a:schemeClr val="dk1"/>
              </a:buClr>
              <a:buSzPts val="2800"/>
              <a:buChar char="•"/>
            </a:pPr>
            <a:r>
              <a:rPr lang="en-US" sz="2800"/>
              <a:t>As per Beer’s law, the energy measured at the detector is given by:  </a:t>
            </a:r>
            <a:endParaRPr sz="2800"/>
          </a:p>
        </p:txBody>
      </p:sp>
      <p:pic>
        <p:nvPicPr>
          <p:cNvPr id="865" name="Google Shape;865;p88"/>
          <p:cNvPicPr preferRelativeResize="0"/>
          <p:nvPr/>
        </p:nvPicPr>
        <p:blipFill rotWithShape="1">
          <a:blip r:embed="rId3">
            <a:alphaModFix/>
          </a:blip>
          <a:srcRect b="0" l="0" r="0" t="0"/>
          <a:stretch/>
        </p:blipFill>
        <p:spPr>
          <a:xfrm>
            <a:off x="609600" y="4724400"/>
            <a:ext cx="4800600" cy="1029804"/>
          </a:xfrm>
          <a:prstGeom prst="rect">
            <a:avLst/>
          </a:prstGeom>
          <a:noFill/>
          <a:ln>
            <a:noFill/>
          </a:ln>
        </p:spPr>
      </p:pic>
      <p:sp>
        <p:nvSpPr>
          <p:cNvPr id="866" name="Google Shape;866;p88"/>
          <p:cNvSpPr txBox="1"/>
          <p:nvPr/>
        </p:nvSpPr>
        <p:spPr>
          <a:xfrm>
            <a:off x="457200" y="5943600"/>
            <a:ext cx="3048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Measured projection vector (many bins) at angle θ</a:t>
            </a:r>
            <a:endParaRPr b="0" i="0" sz="1800" u="none" cap="none" strike="noStrike">
              <a:solidFill>
                <a:schemeClr val="dk1"/>
              </a:solidFill>
              <a:latin typeface="Calibri"/>
              <a:ea typeface="Calibri"/>
              <a:cs typeface="Calibri"/>
              <a:sym typeface="Calibri"/>
            </a:endParaRPr>
          </a:p>
        </p:txBody>
      </p:sp>
      <p:sp>
        <p:nvSpPr>
          <p:cNvPr id="867" name="Google Shape;867;p88"/>
          <p:cNvSpPr/>
          <p:nvPr/>
        </p:nvSpPr>
        <p:spPr>
          <a:xfrm>
            <a:off x="533400" y="4876800"/>
            <a:ext cx="457200" cy="762000"/>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68" name="Google Shape;868;p88"/>
          <p:cNvCxnSpPr>
            <a:stCxn id="867" idx="5"/>
          </p:cNvCxnSpPr>
          <p:nvPr/>
        </p:nvCxnSpPr>
        <p:spPr>
          <a:xfrm>
            <a:off x="923645" y="5527208"/>
            <a:ext cx="295500" cy="492600"/>
          </a:xfrm>
          <a:prstGeom prst="straightConnector1">
            <a:avLst/>
          </a:prstGeom>
          <a:noFill/>
          <a:ln cap="flat" cmpd="sng" w="25400">
            <a:solidFill>
              <a:srgbClr val="4A7DBA"/>
            </a:solidFill>
            <a:prstDash val="solid"/>
            <a:round/>
            <a:headEnd len="sm" w="sm" type="none"/>
            <a:tailEnd len="med" w="med" type="stealth"/>
          </a:ln>
        </p:spPr>
      </p:cxnSp>
      <p:sp>
        <p:nvSpPr>
          <p:cNvPr id="869" name="Google Shape;869;p88"/>
          <p:cNvSpPr/>
          <p:nvPr/>
        </p:nvSpPr>
        <p:spPr>
          <a:xfrm>
            <a:off x="4724400" y="4953000"/>
            <a:ext cx="762000" cy="609600"/>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88"/>
          <p:cNvSpPr txBox="1"/>
          <p:nvPr/>
        </p:nvSpPr>
        <p:spPr>
          <a:xfrm>
            <a:off x="4800600" y="5943600"/>
            <a:ext cx="2362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Radon transform of object f at angle θ</a:t>
            </a:r>
            <a:endParaRPr b="0" i="0" sz="1800" u="none" cap="none" strike="noStrike">
              <a:solidFill>
                <a:schemeClr val="dk1"/>
              </a:solidFill>
              <a:latin typeface="Calibri"/>
              <a:ea typeface="Calibri"/>
              <a:cs typeface="Calibri"/>
              <a:sym typeface="Calibri"/>
            </a:endParaRPr>
          </a:p>
        </p:txBody>
      </p:sp>
      <p:cxnSp>
        <p:nvCxnSpPr>
          <p:cNvPr id="871" name="Google Shape;871;p88"/>
          <p:cNvCxnSpPr/>
          <p:nvPr/>
        </p:nvCxnSpPr>
        <p:spPr>
          <a:xfrm flipH="1" rot="-5400000">
            <a:off x="5159282" y="5661119"/>
            <a:ext cx="492592" cy="295555"/>
          </a:xfrm>
          <a:prstGeom prst="straightConnector1">
            <a:avLst/>
          </a:prstGeom>
          <a:noFill/>
          <a:ln cap="flat" cmpd="sng" w="25400">
            <a:solidFill>
              <a:srgbClr val="4A7DBA"/>
            </a:solidFill>
            <a:prstDash val="solid"/>
            <a:round/>
            <a:headEnd len="sm" w="sm" type="none"/>
            <a:tailEnd len="med" w="med" type="stealth"/>
          </a:ln>
        </p:spPr>
      </p:cxnSp>
      <p:sp>
        <p:nvSpPr>
          <p:cNvPr id="872" name="Google Shape;872;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Fourier transforms in actual acquisition</a:t>
            </a:r>
            <a:endParaRPr/>
          </a:p>
        </p:txBody>
      </p:sp>
      <p:sp>
        <p:nvSpPr>
          <p:cNvPr id="878" name="Google Shape;878;p8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Computed tomography (in an indirect way via the Fourier slice theorem)</a:t>
            </a:r>
            <a:endParaRPr/>
          </a:p>
          <a:p>
            <a:pPr indent="-342900" lvl="0" marL="342900" rtl="0" algn="l">
              <a:lnSpc>
                <a:spcPct val="100000"/>
              </a:lnSpc>
              <a:spcBef>
                <a:spcPts val="640"/>
              </a:spcBef>
              <a:spcAft>
                <a:spcPts val="0"/>
              </a:spcAft>
              <a:buClr>
                <a:schemeClr val="dk1"/>
              </a:buClr>
              <a:buSzPts val="3200"/>
              <a:buChar char="•"/>
            </a:pPr>
            <a:r>
              <a:rPr lang="en-US"/>
              <a:t>Magnetic resonance imaging – the machine measures the Fourier transform of the object placed inside!</a:t>
            </a:r>
            <a:endParaRPr/>
          </a:p>
          <a:p>
            <a:pPr indent="-342900" lvl="0" marL="342900" rtl="0" algn="l">
              <a:lnSpc>
                <a:spcPct val="100000"/>
              </a:lnSpc>
              <a:spcBef>
                <a:spcPts val="640"/>
              </a:spcBef>
              <a:spcAft>
                <a:spcPts val="0"/>
              </a:spcAft>
              <a:buClr>
                <a:schemeClr val="dk1"/>
              </a:buClr>
              <a:buSzPts val="3200"/>
              <a:buChar char="•"/>
            </a:pPr>
            <a:r>
              <a:rPr lang="en-US"/>
              <a:t>Optics: in diffraction, only the squared magnitudes of the Fourier transform are measured – phase retrieval problem.</a:t>
            </a:r>
            <a:endParaRPr/>
          </a:p>
        </p:txBody>
      </p:sp>
      <p:sp>
        <p:nvSpPr>
          <p:cNvPr id="879" name="Google Shape;879;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Towards the Discrete Fourier Transform</a:t>
            </a:r>
            <a:endParaRPr/>
          </a:p>
        </p:txBody>
      </p:sp>
      <p:sp>
        <p:nvSpPr>
          <p:cNvPr id="162" name="Google Shape;162;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Clr>
                <a:schemeClr val="dk1"/>
              </a:buClr>
              <a:buSzPct val="100000"/>
              <a:buChar char="•"/>
            </a:pPr>
            <a:r>
              <a:rPr lang="en-US" sz="2600"/>
              <a:t>Consider:</a:t>
            </a:r>
            <a:endParaRPr/>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342900" lvl="0" marL="342900" rtl="0" algn="l">
              <a:lnSpc>
                <a:spcPct val="100000"/>
              </a:lnSpc>
              <a:spcBef>
                <a:spcPts val="481"/>
              </a:spcBef>
              <a:spcAft>
                <a:spcPts val="0"/>
              </a:spcAft>
              <a:buClr>
                <a:schemeClr val="dk1"/>
              </a:buClr>
              <a:buSzPct val="100000"/>
              <a:buChar char="•"/>
            </a:pPr>
            <a:r>
              <a:rPr lang="en-US" sz="2600"/>
              <a:t>It can be proved that plugging in the expression for </a:t>
            </a:r>
            <a:r>
              <a:rPr i="1" lang="en-US" sz="2600"/>
              <a:t>f(n)</a:t>
            </a:r>
            <a:r>
              <a:rPr lang="en-US" sz="2600"/>
              <a:t> into the expression for </a:t>
            </a:r>
            <a:r>
              <a:rPr i="1" lang="en-US" sz="2600"/>
              <a:t>F</a:t>
            </a:r>
            <a:r>
              <a:rPr baseline="-25000" i="1" lang="en-US" sz="2600"/>
              <a:t>d </a:t>
            </a:r>
            <a:r>
              <a:rPr i="1" lang="en-US" sz="2600"/>
              <a:t>(u)</a:t>
            </a:r>
            <a:r>
              <a:rPr lang="en-US" sz="2600"/>
              <a:t> yields the identity </a:t>
            </a:r>
            <a:r>
              <a:rPr i="1" lang="en-US" sz="2600"/>
              <a:t>F</a:t>
            </a:r>
            <a:r>
              <a:rPr baseline="-25000" i="1" lang="en-US" sz="2600"/>
              <a:t>d </a:t>
            </a:r>
            <a:r>
              <a:rPr i="1" lang="en-US" sz="2600"/>
              <a:t>(u)</a:t>
            </a:r>
            <a:r>
              <a:rPr lang="en-US" sz="2600"/>
              <a:t> = </a:t>
            </a:r>
            <a:r>
              <a:rPr i="1" lang="en-US" sz="2600"/>
              <a:t>F</a:t>
            </a:r>
            <a:r>
              <a:rPr baseline="-25000" i="1" lang="en-US" sz="2600"/>
              <a:t>d </a:t>
            </a:r>
            <a:r>
              <a:rPr i="1" lang="en-US" sz="2600"/>
              <a:t>(u)</a:t>
            </a:r>
            <a:r>
              <a:rPr lang="en-US" sz="2600"/>
              <a:t>.</a:t>
            </a:r>
            <a:endParaRPr/>
          </a:p>
          <a:p>
            <a:pPr indent="-190182" lvl="0" marL="342900" rtl="0" algn="l">
              <a:lnSpc>
                <a:spcPct val="100000"/>
              </a:lnSpc>
              <a:spcBef>
                <a:spcPts val="481"/>
              </a:spcBef>
              <a:spcAft>
                <a:spcPts val="0"/>
              </a:spcAft>
              <a:buClr>
                <a:schemeClr val="dk1"/>
              </a:buClr>
              <a:buSzPct val="100000"/>
              <a:buNone/>
            </a:pPr>
            <a:r>
              <a:t/>
            </a:r>
            <a:endParaRPr sz="2600"/>
          </a:p>
          <a:p>
            <a:pPr indent="-342900" lvl="0" marL="342900" rtl="0" algn="l">
              <a:lnSpc>
                <a:spcPct val="100000"/>
              </a:lnSpc>
              <a:spcBef>
                <a:spcPts val="481"/>
              </a:spcBef>
              <a:spcAft>
                <a:spcPts val="0"/>
              </a:spcAft>
              <a:buClr>
                <a:schemeClr val="dk1"/>
              </a:buClr>
              <a:buSzPct val="100000"/>
              <a:buChar char="•"/>
            </a:pPr>
            <a:r>
              <a:rPr lang="en-US" sz="2600"/>
              <a:t>Also plugging in the expression for </a:t>
            </a:r>
            <a:r>
              <a:rPr i="1" lang="en-US" sz="2600"/>
              <a:t>F</a:t>
            </a:r>
            <a:r>
              <a:rPr baseline="-25000" i="1" lang="en-US" sz="2600"/>
              <a:t>d </a:t>
            </a:r>
            <a:r>
              <a:rPr i="1" lang="en-US" sz="2600"/>
              <a:t>(u)</a:t>
            </a:r>
            <a:r>
              <a:rPr lang="en-US" sz="2600"/>
              <a:t> into the expression for </a:t>
            </a:r>
            <a:r>
              <a:rPr i="1" lang="en-US" sz="2600"/>
              <a:t>f(n)</a:t>
            </a:r>
            <a:r>
              <a:rPr lang="en-US" sz="2600"/>
              <a:t> yields the identity </a:t>
            </a:r>
            <a:r>
              <a:rPr i="1" lang="en-US" sz="2600"/>
              <a:t>f(n)</a:t>
            </a:r>
            <a:r>
              <a:rPr lang="en-US" sz="2600"/>
              <a:t> = </a:t>
            </a:r>
            <a:r>
              <a:rPr i="1" lang="en-US" sz="2600"/>
              <a:t>f(n)</a:t>
            </a:r>
            <a:r>
              <a:rPr lang="en-US" sz="2600"/>
              <a:t>. </a:t>
            </a:r>
            <a:endParaRPr/>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a:p>
            <a:pPr indent="-190182" lvl="0" marL="342900" rtl="0" algn="l">
              <a:lnSpc>
                <a:spcPct val="100000"/>
              </a:lnSpc>
              <a:spcBef>
                <a:spcPts val="481"/>
              </a:spcBef>
              <a:spcAft>
                <a:spcPts val="0"/>
              </a:spcAft>
              <a:buClr>
                <a:schemeClr val="dk1"/>
              </a:buClr>
              <a:buSzPct val="100000"/>
              <a:buNone/>
            </a:pPr>
            <a:r>
              <a:t/>
            </a:r>
            <a:endParaRPr sz="2600"/>
          </a:p>
        </p:txBody>
      </p:sp>
      <p:pic>
        <p:nvPicPr>
          <p:cNvPr id="163" name="Google Shape;163;p9"/>
          <p:cNvPicPr preferRelativeResize="0"/>
          <p:nvPr/>
        </p:nvPicPr>
        <p:blipFill rotWithShape="1">
          <a:blip r:embed="rId3">
            <a:alphaModFix/>
          </a:blip>
          <a:srcRect b="0" l="0" r="0" t="0"/>
          <a:stretch/>
        </p:blipFill>
        <p:spPr>
          <a:xfrm>
            <a:off x="1019175" y="2057400"/>
            <a:ext cx="4962525" cy="896938"/>
          </a:xfrm>
          <a:prstGeom prst="rect">
            <a:avLst/>
          </a:prstGeom>
          <a:noFill/>
          <a:ln>
            <a:noFill/>
          </a:ln>
        </p:spPr>
      </p:pic>
      <p:pic>
        <p:nvPicPr>
          <p:cNvPr id="164" name="Google Shape;164;p9"/>
          <p:cNvPicPr preferRelativeResize="0"/>
          <p:nvPr/>
        </p:nvPicPr>
        <p:blipFill rotWithShape="1">
          <a:blip r:embed="rId4">
            <a:alphaModFix/>
          </a:blip>
          <a:srcRect b="0" l="0" r="0" t="0"/>
          <a:stretch/>
        </p:blipFill>
        <p:spPr>
          <a:xfrm>
            <a:off x="993775" y="3048000"/>
            <a:ext cx="4564063" cy="896938"/>
          </a:xfrm>
          <a:prstGeom prst="rect">
            <a:avLst/>
          </a:prstGeom>
          <a:noFill/>
          <a:ln>
            <a:noFill/>
          </a:ln>
        </p:spPr>
      </p:pic>
      <p:sp>
        <p:nvSpPr>
          <p:cNvPr id="165" name="Google Shape;1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a:t>Applications of the Fourier transform in image processing</a:t>
            </a:r>
            <a:endParaRPr/>
          </a:p>
        </p:txBody>
      </p:sp>
      <p:sp>
        <p:nvSpPr>
          <p:cNvPr id="885" name="Google Shape;885;p9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Filtering: efficient implementation of the convolution</a:t>
            </a:r>
            <a:endParaRPr/>
          </a:p>
          <a:p>
            <a:pPr indent="-342900" lvl="0" marL="342900" rtl="0" algn="l">
              <a:lnSpc>
                <a:spcPct val="100000"/>
              </a:lnSpc>
              <a:spcBef>
                <a:spcPts val="640"/>
              </a:spcBef>
              <a:spcAft>
                <a:spcPts val="0"/>
              </a:spcAft>
              <a:buClr>
                <a:schemeClr val="dk1"/>
              </a:buClr>
              <a:buSzPts val="3200"/>
              <a:buChar char="•"/>
            </a:pPr>
            <a:r>
              <a:rPr lang="en-US"/>
              <a:t>Filtering: frequency domain filters</a:t>
            </a:r>
            <a:endParaRPr/>
          </a:p>
          <a:p>
            <a:pPr indent="-342900" lvl="0" marL="342900" rtl="0" algn="l">
              <a:lnSpc>
                <a:spcPct val="100000"/>
              </a:lnSpc>
              <a:spcBef>
                <a:spcPts val="640"/>
              </a:spcBef>
              <a:spcAft>
                <a:spcPts val="0"/>
              </a:spcAft>
              <a:buClr>
                <a:schemeClr val="dk1"/>
              </a:buClr>
              <a:buSzPts val="3200"/>
              <a:buChar char="•"/>
            </a:pPr>
            <a:r>
              <a:rPr lang="en-US"/>
              <a:t>Others: solving partial differential equations (not covered).</a:t>
            </a:r>
            <a:endParaRPr/>
          </a:p>
        </p:txBody>
      </p:sp>
      <p:sp>
        <p:nvSpPr>
          <p:cNvPr id="886" name="Google Shape;886;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1"/>
          <p:cNvSpPr txBox="1"/>
          <p:nvPr>
            <p:ph type="title"/>
          </p:nvPr>
        </p:nvSpPr>
        <p:spPr>
          <a:xfrm>
            <a:off x="381000" y="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t>Appendix: Fourier transform of an impulse train</a:t>
            </a:r>
            <a:endParaRPr b="1"/>
          </a:p>
        </p:txBody>
      </p:sp>
      <p:sp>
        <p:nvSpPr>
          <p:cNvPr id="892" name="Google Shape;892;p91"/>
          <p:cNvSpPr txBox="1"/>
          <p:nvPr>
            <p:ph idx="1" type="body"/>
          </p:nvPr>
        </p:nvSpPr>
        <p:spPr>
          <a:xfrm>
            <a:off x="381000" y="10668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Impulse train is given by:</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342900" lvl="0" marL="342900" rtl="0" algn="l">
              <a:lnSpc>
                <a:spcPct val="100000"/>
              </a:lnSpc>
              <a:spcBef>
                <a:spcPts val="640"/>
              </a:spcBef>
              <a:spcAft>
                <a:spcPts val="0"/>
              </a:spcAft>
              <a:buClr>
                <a:schemeClr val="dk1"/>
              </a:buClr>
              <a:buSzPts val="3200"/>
              <a:buChar char="•"/>
            </a:pPr>
            <a:r>
              <a:rPr lang="en-US"/>
              <a:t>It is a periodic signal with period ∆T, and hence it can be expressed by a Fourier series:</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893" name="Google Shape;893;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94" name="Google Shape;894;p91"/>
          <p:cNvPicPr preferRelativeResize="0"/>
          <p:nvPr/>
        </p:nvPicPr>
        <p:blipFill rotWithShape="1">
          <a:blip r:embed="rId3">
            <a:alphaModFix/>
          </a:blip>
          <a:srcRect b="0" l="0" r="0" t="0"/>
          <a:stretch/>
        </p:blipFill>
        <p:spPr>
          <a:xfrm>
            <a:off x="838200" y="1752600"/>
            <a:ext cx="2982913" cy="912813"/>
          </a:xfrm>
          <a:prstGeom prst="rect">
            <a:avLst/>
          </a:prstGeom>
          <a:noFill/>
          <a:ln>
            <a:noFill/>
          </a:ln>
        </p:spPr>
      </p:pic>
      <p:pic>
        <p:nvPicPr>
          <p:cNvPr id="895" name="Google Shape;895;p91"/>
          <p:cNvPicPr preferRelativeResize="0"/>
          <p:nvPr/>
        </p:nvPicPr>
        <p:blipFill rotWithShape="1">
          <a:blip r:embed="rId4">
            <a:alphaModFix/>
          </a:blip>
          <a:srcRect b="0" l="0" r="0" t="0"/>
          <a:stretch/>
        </p:blipFill>
        <p:spPr>
          <a:xfrm>
            <a:off x="762000" y="3962400"/>
            <a:ext cx="6584950" cy="10191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2"/>
          <p:cNvSpPr txBox="1"/>
          <p:nvPr>
            <p:ph type="title"/>
          </p:nvPr>
        </p:nvSpPr>
        <p:spPr>
          <a:xfrm>
            <a:off x="381000" y="0"/>
            <a:ext cx="8229600" cy="685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500"/>
              <a:buFont typeface="Calibri"/>
              <a:buNone/>
            </a:pPr>
            <a:r>
              <a:rPr b="1" lang="en-US" sz="2500"/>
              <a:t>Appendix: Fourier transform of an impulse train</a:t>
            </a:r>
            <a:endParaRPr b="1" sz="2500"/>
          </a:p>
        </p:txBody>
      </p:sp>
      <p:sp>
        <p:nvSpPr>
          <p:cNvPr id="901" name="Google Shape;901;p92"/>
          <p:cNvSpPr txBox="1"/>
          <p:nvPr>
            <p:ph idx="1" type="body"/>
          </p:nvPr>
        </p:nvSpPr>
        <p:spPr>
          <a:xfrm>
            <a:off x="342125" y="6858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Simplifying the Fourier series coefficients, we have:</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902" name="Google Shape;902;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03" name="Google Shape;903;p92"/>
          <p:cNvPicPr preferRelativeResize="0"/>
          <p:nvPr/>
        </p:nvPicPr>
        <p:blipFill rotWithShape="1">
          <a:blip r:embed="rId3">
            <a:alphaModFix/>
          </a:blip>
          <a:srcRect b="0" l="0" r="0" t="0"/>
          <a:stretch/>
        </p:blipFill>
        <p:spPr>
          <a:xfrm>
            <a:off x="664249" y="3289301"/>
            <a:ext cx="7133425" cy="2569375"/>
          </a:xfrm>
          <a:prstGeom prst="rect">
            <a:avLst/>
          </a:prstGeom>
          <a:noFill/>
          <a:ln>
            <a:noFill/>
          </a:ln>
        </p:spPr>
      </p:pic>
      <p:pic>
        <p:nvPicPr>
          <p:cNvPr id="904" name="Google Shape;904;p92"/>
          <p:cNvPicPr preferRelativeResize="0"/>
          <p:nvPr/>
        </p:nvPicPr>
        <p:blipFill rotWithShape="1">
          <a:blip r:embed="rId4">
            <a:alphaModFix/>
          </a:blip>
          <a:srcRect b="0" l="0" r="0" t="0"/>
          <a:stretch/>
        </p:blipFill>
        <p:spPr>
          <a:xfrm>
            <a:off x="664238" y="1607950"/>
            <a:ext cx="5151375" cy="1562525"/>
          </a:xfrm>
          <a:prstGeom prst="rect">
            <a:avLst/>
          </a:prstGeom>
          <a:noFill/>
          <a:ln>
            <a:noFill/>
          </a:ln>
        </p:spPr>
      </p:pic>
      <p:sp>
        <p:nvSpPr>
          <p:cNvPr id="905" name="Google Shape;905;p92"/>
          <p:cNvSpPr txBox="1"/>
          <p:nvPr/>
        </p:nvSpPr>
        <p:spPr>
          <a:xfrm>
            <a:off x="0" y="5934675"/>
            <a:ext cx="8991600" cy="923400"/>
          </a:xfrm>
          <a:prstGeom prst="rect">
            <a:avLst/>
          </a:prstGeom>
          <a:solidFill>
            <a:srgbClr val="C5D8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Thus the Fourier transform of an impulse train with period ∆T is also an impulse train with period 1/∆T. (Compare: The Fourier transform of a Gaussian is also a Gaussian with an inverted standard deviation). </a:t>
            </a: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There are a few other functions that are their own Fourier transform</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11" name="Google Shape;911;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00000"/>
              </a:lnSpc>
              <a:spcBef>
                <a:spcPts val="0"/>
              </a:spcBef>
              <a:spcAft>
                <a:spcPts val="0"/>
              </a:spcAft>
              <a:buClr>
                <a:schemeClr val="dk1"/>
              </a:buClr>
              <a:buSzPct val="100000"/>
              <a:buChar char="•"/>
            </a:pPr>
            <a:r>
              <a:rPr lang="en-US"/>
              <a:t>This is a very important theorem in signal processing.</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Different parts of it were independently discovered by Shannon, Nyquist, Whittaker and Kotelnikov.</a:t>
            </a:r>
            <a:endParaRPr/>
          </a:p>
          <a:p>
            <a:pPr indent="-154940" lvl="0" marL="342900" rtl="0" algn="l">
              <a:lnSpc>
                <a:spcPct val="100000"/>
              </a:lnSpc>
              <a:spcBef>
                <a:spcPts val="592"/>
              </a:spcBef>
              <a:spcAft>
                <a:spcPts val="0"/>
              </a:spcAft>
              <a:buClr>
                <a:schemeClr val="dk1"/>
              </a:buClr>
              <a:buSzPct val="100000"/>
              <a:buNone/>
            </a:pPr>
            <a:r>
              <a:t/>
            </a:r>
            <a:endParaRPr/>
          </a:p>
          <a:p>
            <a:pPr indent="-342900" lvl="0" marL="342900" rtl="0" algn="l">
              <a:lnSpc>
                <a:spcPct val="100000"/>
              </a:lnSpc>
              <a:spcBef>
                <a:spcPts val="592"/>
              </a:spcBef>
              <a:spcAft>
                <a:spcPts val="0"/>
              </a:spcAft>
              <a:buClr>
                <a:schemeClr val="dk1"/>
              </a:buClr>
              <a:buSzPct val="100000"/>
              <a:buChar char="•"/>
            </a:pPr>
            <a:r>
              <a:rPr lang="en-US"/>
              <a:t>It is often called Shannon’s sampling theorem or the Shannon-Nyquist sampling theorem, but it may well be called the Shannon-Nyquist-Whittaker-Kotelnikov sampling theorem. </a:t>
            </a:r>
            <a:endParaRPr/>
          </a:p>
        </p:txBody>
      </p:sp>
      <p:sp>
        <p:nvSpPr>
          <p:cNvPr id="912" name="Google Shape;912;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18" name="Google Shape;918;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Clr>
                <a:schemeClr val="dk1"/>
              </a:buClr>
              <a:buSzPct val="100000"/>
              <a:buChar char="•"/>
            </a:pPr>
            <a:r>
              <a:rPr lang="en-US"/>
              <a:t>The theorem states that any band-limited signal with maximum frequency B can be accurately reconstructed from its equi-spaced time-domain samples provided the sampling rate is more than 2B (equivalently the sampling period is less than 1/2B). </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The reconstruction of the original (analog) signal from its time-domain samples proceeds by sinc interpolation – we will see it later. </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An intuitive proof of the sampling theorem can be seen from the next four slides (pictorially).</a:t>
            </a:r>
            <a:endParaRPr/>
          </a:p>
        </p:txBody>
      </p:sp>
      <p:sp>
        <p:nvSpPr>
          <p:cNvPr id="919" name="Google Shape;919;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5"/>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25" name="Google Shape;925;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26" name="Google Shape;926;p95"/>
          <p:cNvPicPr preferRelativeResize="0"/>
          <p:nvPr/>
        </p:nvPicPr>
        <p:blipFill rotWithShape="1">
          <a:blip r:embed="rId3">
            <a:alphaModFix/>
          </a:blip>
          <a:srcRect b="0" l="0" r="0" t="0"/>
          <a:stretch/>
        </p:blipFill>
        <p:spPr>
          <a:xfrm>
            <a:off x="2895600" y="1143000"/>
            <a:ext cx="4187141" cy="5454650"/>
          </a:xfrm>
          <a:prstGeom prst="rect">
            <a:avLst/>
          </a:prstGeom>
          <a:noFill/>
          <a:ln>
            <a:noFill/>
          </a:ln>
        </p:spPr>
      </p:pic>
      <p:pic>
        <p:nvPicPr>
          <p:cNvPr id="927" name="Google Shape;927;p95"/>
          <p:cNvPicPr preferRelativeResize="0"/>
          <p:nvPr/>
        </p:nvPicPr>
        <p:blipFill rotWithShape="1">
          <a:blip r:embed="rId4">
            <a:alphaModFix/>
          </a:blip>
          <a:srcRect b="0" l="0" r="0" t="0"/>
          <a:stretch/>
        </p:blipFill>
        <p:spPr>
          <a:xfrm>
            <a:off x="7620000" y="1066800"/>
            <a:ext cx="1335087" cy="4263592"/>
          </a:xfrm>
          <a:prstGeom prst="rect">
            <a:avLst/>
          </a:prstGeom>
          <a:noFill/>
          <a:ln>
            <a:noFill/>
          </a:ln>
        </p:spPr>
      </p:pic>
      <p:sp>
        <p:nvSpPr>
          <p:cNvPr id="928" name="Google Shape;928;p95"/>
          <p:cNvSpPr txBox="1"/>
          <p:nvPr/>
        </p:nvSpPr>
        <p:spPr>
          <a:xfrm>
            <a:off x="152400" y="1371600"/>
            <a:ext cx="2590800"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f(t) is an underlying analog signal which is bandlimited, and whose equi-spaced time-domain samples we observe (second figure). The aim is to recover f(t) accurately from its sampled version. The gap between the samples is ∆T.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6"/>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34" name="Google Shape;934;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35" name="Google Shape;935;p96"/>
          <p:cNvPicPr preferRelativeResize="0"/>
          <p:nvPr/>
        </p:nvPicPr>
        <p:blipFill rotWithShape="1">
          <a:blip r:embed="rId3">
            <a:alphaModFix/>
          </a:blip>
          <a:srcRect b="0" l="0" r="0" t="0"/>
          <a:stretch/>
        </p:blipFill>
        <p:spPr>
          <a:xfrm>
            <a:off x="2971800" y="1219200"/>
            <a:ext cx="4660900" cy="4816475"/>
          </a:xfrm>
          <a:prstGeom prst="rect">
            <a:avLst/>
          </a:prstGeom>
          <a:noFill/>
          <a:ln>
            <a:noFill/>
          </a:ln>
        </p:spPr>
      </p:pic>
      <p:pic>
        <p:nvPicPr>
          <p:cNvPr id="936" name="Google Shape;936;p96"/>
          <p:cNvPicPr preferRelativeResize="0"/>
          <p:nvPr/>
        </p:nvPicPr>
        <p:blipFill rotWithShape="1">
          <a:blip r:embed="rId4">
            <a:alphaModFix/>
          </a:blip>
          <a:srcRect b="0" l="0" r="0" t="0"/>
          <a:stretch/>
        </p:blipFill>
        <p:spPr>
          <a:xfrm>
            <a:off x="7772400" y="1219200"/>
            <a:ext cx="1060450" cy="2911475"/>
          </a:xfrm>
          <a:prstGeom prst="rect">
            <a:avLst/>
          </a:prstGeom>
          <a:noFill/>
          <a:ln>
            <a:noFill/>
          </a:ln>
        </p:spPr>
      </p:pic>
      <p:sp>
        <p:nvSpPr>
          <p:cNvPr id="937" name="Google Shape;937;p96"/>
          <p:cNvSpPr txBox="1"/>
          <p:nvPr/>
        </p:nvSpPr>
        <p:spPr>
          <a:xfrm>
            <a:off x="228600" y="1600200"/>
            <a:ext cx="274320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F(µ) is the Fourier transform of f(t) (observe the bandlimitedness). In the second row, we see the Fourier transform of its sampled version – we have earlier proved that it would be equal to the summation of infinitely many copies of F(µ). If ∆T is too large, then the different periods will merge and cause aliasing. Hence ∆T has to be “small enough”.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7"/>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43" name="Google Shape;943;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4" name="Google Shape;944;p97"/>
          <p:cNvSpPr txBox="1"/>
          <p:nvPr/>
        </p:nvSpPr>
        <p:spPr>
          <a:xfrm>
            <a:off x="228600" y="1600200"/>
            <a:ext cx="2743200"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F(µ) is the Fourier transform of f(t) (observe the bandlimitedness). In the second row, we see the Fourier transform of its sampled version – we have earlier proved that it would be equal to the summation of infinitely many copies of F(µ). If ∆T is too large, then the different periods will merge and cause aliasing. Hence ∆T has to be “small enough”. As seen in sub-figure b here, we must have 1/ ∆T &gt; 2µ</a:t>
            </a:r>
            <a:r>
              <a:rPr b="0" baseline="-25000" i="0" lang="en-US" sz="1800" u="none" cap="none" strike="noStrike">
                <a:solidFill>
                  <a:schemeClr val="dk1"/>
                </a:solidFill>
                <a:latin typeface="Calibri"/>
                <a:ea typeface="Calibri"/>
                <a:cs typeface="Calibri"/>
                <a:sym typeface="Calibri"/>
              </a:rPr>
              <a:t>max</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945" name="Google Shape;945;p97"/>
          <p:cNvPicPr preferRelativeResize="0"/>
          <p:nvPr/>
        </p:nvPicPr>
        <p:blipFill rotWithShape="1">
          <a:blip r:embed="rId3">
            <a:alphaModFix/>
          </a:blip>
          <a:srcRect b="0" l="0" r="0" t="0"/>
          <a:stretch/>
        </p:blipFill>
        <p:spPr>
          <a:xfrm>
            <a:off x="3090863" y="1741487"/>
            <a:ext cx="4300537" cy="4247745"/>
          </a:xfrm>
          <a:prstGeom prst="rect">
            <a:avLst/>
          </a:prstGeom>
          <a:noFill/>
          <a:ln>
            <a:noFill/>
          </a:ln>
        </p:spPr>
      </p:pic>
      <p:pic>
        <p:nvPicPr>
          <p:cNvPr id="946" name="Google Shape;946;p97"/>
          <p:cNvPicPr preferRelativeResize="0"/>
          <p:nvPr/>
        </p:nvPicPr>
        <p:blipFill rotWithShape="1">
          <a:blip r:embed="rId4">
            <a:alphaModFix/>
          </a:blip>
          <a:srcRect b="0" l="0" r="0" t="0"/>
          <a:stretch/>
        </p:blipFill>
        <p:spPr>
          <a:xfrm>
            <a:off x="7315200" y="1828800"/>
            <a:ext cx="1171582" cy="163046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8"/>
          <p:cNvSpPr txBox="1"/>
          <p:nvPr>
            <p:ph type="title"/>
          </p:nvPr>
        </p:nvSpPr>
        <p:spPr>
          <a:xfrm>
            <a:off x="457200" y="0"/>
            <a:ext cx="8229600" cy="838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52" name="Google Shape;952;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53" name="Google Shape;953;p98"/>
          <p:cNvPicPr preferRelativeResize="0"/>
          <p:nvPr/>
        </p:nvPicPr>
        <p:blipFill rotWithShape="1">
          <a:blip r:embed="rId3">
            <a:alphaModFix/>
          </a:blip>
          <a:srcRect b="0" l="0" r="0" t="0"/>
          <a:stretch/>
        </p:blipFill>
        <p:spPr>
          <a:xfrm>
            <a:off x="1686754" y="1219201"/>
            <a:ext cx="5352221" cy="4649788"/>
          </a:xfrm>
          <a:prstGeom prst="rect">
            <a:avLst/>
          </a:prstGeom>
          <a:noFill/>
          <a:ln>
            <a:noFill/>
          </a:ln>
        </p:spPr>
      </p:pic>
      <p:pic>
        <p:nvPicPr>
          <p:cNvPr id="954" name="Google Shape;954;p98"/>
          <p:cNvPicPr preferRelativeResize="0"/>
          <p:nvPr/>
        </p:nvPicPr>
        <p:blipFill rotWithShape="1">
          <a:blip r:embed="rId4">
            <a:alphaModFix/>
          </a:blip>
          <a:srcRect b="0" l="0" r="0" t="0"/>
          <a:stretch/>
        </p:blipFill>
        <p:spPr>
          <a:xfrm>
            <a:off x="7162800" y="1295400"/>
            <a:ext cx="1473200" cy="228496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9"/>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Appendix: Sampling Theorem</a:t>
            </a:r>
            <a:endParaRPr/>
          </a:p>
        </p:txBody>
      </p:sp>
      <p:sp>
        <p:nvSpPr>
          <p:cNvPr id="960" name="Google Shape;960;p99"/>
          <p:cNvSpPr txBox="1"/>
          <p:nvPr>
            <p:ph idx="1" type="body"/>
          </p:nvPr>
        </p:nvSpPr>
        <p:spPr>
          <a:xfrm>
            <a:off x="457200" y="1143000"/>
            <a:ext cx="8229600" cy="49530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lnSpc>
                <a:spcPct val="100000"/>
              </a:lnSpc>
              <a:spcBef>
                <a:spcPts val="0"/>
              </a:spcBef>
              <a:spcAft>
                <a:spcPts val="0"/>
              </a:spcAft>
              <a:buClr>
                <a:schemeClr val="dk1"/>
              </a:buClr>
              <a:buSzPct val="100000"/>
              <a:buChar char="•"/>
            </a:pPr>
            <a:r>
              <a:rPr lang="en-US"/>
              <a:t>Refer to the previous slide. We have:</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170180" lvl="0" marL="342900" rtl="0" algn="l">
              <a:lnSpc>
                <a:spcPct val="100000"/>
              </a:lnSpc>
              <a:spcBef>
                <a:spcPts val="544"/>
              </a:spcBef>
              <a:spcAft>
                <a:spcPts val="0"/>
              </a:spcAft>
              <a:buClr>
                <a:schemeClr val="dk1"/>
              </a:buClr>
              <a:buSzPct val="100000"/>
              <a:buNone/>
            </a:pPr>
            <a:r>
              <a:t/>
            </a:r>
            <a:endParaRPr/>
          </a:p>
          <a:p>
            <a:pPr indent="-342900" lvl="0" marL="342900" rtl="0" algn="l">
              <a:lnSpc>
                <a:spcPct val="100000"/>
              </a:lnSpc>
              <a:spcBef>
                <a:spcPts val="544"/>
              </a:spcBef>
              <a:spcAft>
                <a:spcPts val="0"/>
              </a:spcAft>
              <a:buClr>
                <a:schemeClr val="dk1"/>
              </a:buClr>
              <a:buSzPct val="100000"/>
              <a:buChar char="•"/>
            </a:pPr>
            <a:r>
              <a:rPr lang="en-US"/>
              <a:t>This is called the Whittaker-Shannon interpolation formula. In practice, it requires infinite summation, and hence methods like bilinear or bicubic interpolation are preferred. It can be implemented in truncated form, with some error</a:t>
            </a:r>
            <a:endParaRPr/>
          </a:p>
        </p:txBody>
      </p:sp>
      <p:sp>
        <p:nvSpPr>
          <p:cNvPr id="961" name="Google Shape;961;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962" name="Google Shape;962;p99"/>
          <p:cNvPicPr preferRelativeResize="0"/>
          <p:nvPr/>
        </p:nvPicPr>
        <p:blipFill rotWithShape="1">
          <a:blip r:embed="rId3">
            <a:alphaModFix/>
          </a:blip>
          <a:srcRect b="0" l="0" r="0" t="0"/>
          <a:stretch/>
        </p:blipFill>
        <p:spPr>
          <a:xfrm>
            <a:off x="533400" y="1752600"/>
            <a:ext cx="8382000" cy="1676400"/>
          </a:xfrm>
          <a:prstGeom prst="rect">
            <a:avLst/>
          </a:prstGeom>
          <a:noFill/>
          <a:ln>
            <a:noFill/>
          </a:ln>
        </p:spPr>
      </p:pic>
      <p:sp>
        <p:nvSpPr>
          <p:cNvPr id="963" name="Google Shape;963;p99"/>
          <p:cNvSpPr txBox="1"/>
          <p:nvPr/>
        </p:nvSpPr>
        <p:spPr>
          <a:xfrm>
            <a:off x="1828800" y="3581400"/>
            <a:ext cx="2590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Sampled version of f</a:t>
            </a:r>
            <a:endParaRPr b="0" i="0" sz="1800" u="none" cap="none" strike="noStrike">
              <a:solidFill>
                <a:schemeClr val="dk1"/>
              </a:solidFill>
              <a:latin typeface="Calibri"/>
              <a:ea typeface="Calibri"/>
              <a:cs typeface="Calibri"/>
              <a:sym typeface="Calibri"/>
            </a:endParaRPr>
          </a:p>
        </p:txBody>
      </p:sp>
      <p:cxnSp>
        <p:nvCxnSpPr>
          <p:cNvPr id="964" name="Google Shape;964;p99"/>
          <p:cNvCxnSpPr/>
          <p:nvPr/>
        </p:nvCxnSpPr>
        <p:spPr>
          <a:xfrm>
            <a:off x="2057400" y="3200400"/>
            <a:ext cx="533400" cy="413266"/>
          </a:xfrm>
          <a:prstGeom prst="straightConnector1">
            <a:avLst/>
          </a:prstGeom>
          <a:noFill/>
          <a:ln cap="flat" cmpd="sng" w="38100">
            <a:solidFill>
              <a:srgbClr val="4A7DBA"/>
            </a:solidFill>
            <a:prstDash val="solid"/>
            <a:round/>
            <a:headEnd len="sm" w="sm" type="none"/>
            <a:tailEnd len="med" w="med" type="stealth"/>
          </a:ln>
        </p:spPr>
      </p:cxnSp>
      <p:sp>
        <p:nvSpPr>
          <p:cNvPr id="965" name="Google Shape;965;p99"/>
          <p:cNvSpPr txBox="1"/>
          <p:nvPr/>
        </p:nvSpPr>
        <p:spPr>
          <a:xfrm>
            <a:off x="5791200" y="2895600"/>
            <a:ext cx="1600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inverse fourier transform of a rect is a sinc</a:t>
            </a:r>
            <a:endParaRPr b="0" i="0" sz="1800" u="none" cap="none" strike="noStrike">
              <a:solidFill>
                <a:schemeClr val="dk1"/>
              </a:solidFill>
              <a:latin typeface="Calibri"/>
              <a:ea typeface="Calibri"/>
              <a:cs typeface="Calibri"/>
              <a:sym typeface="Calibri"/>
            </a:endParaRPr>
          </a:p>
        </p:txBody>
      </p:sp>
      <p:cxnSp>
        <p:nvCxnSpPr>
          <p:cNvPr id="966" name="Google Shape;966;p99"/>
          <p:cNvCxnSpPr/>
          <p:nvPr/>
        </p:nvCxnSpPr>
        <p:spPr>
          <a:xfrm>
            <a:off x="3733800" y="3200400"/>
            <a:ext cx="1981200" cy="228600"/>
          </a:xfrm>
          <a:prstGeom prst="straightConnector1">
            <a:avLst/>
          </a:prstGeom>
          <a:noFill/>
          <a:ln cap="flat" cmpd="sng" w="38100">
            <a:solidFill>
              <a:srgbClr val="4A7DBA"/>
            </a:solidFill>
            <a:prstDash val="solid"/>
            <a:round/>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pc1</dc:creator>
</cp:coreProperties>
</file>